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0"/>
  </p:notesMasterIdLst>
  <p:sldIdLst>
    <p:sldId id="256" r:id="rId2"/>
    <p:sldId id="265" r:id="rId3"/>
    <p:sldId id="268" r:id="rId4"/>
    <p:sldId id="266" r:id="rId5"/>
    <p:sldId id="267" r:id="rId6"/>
    <p:sldId id="273" r:id="rId7"/>
    <p:sldId id="278" r:id="rId8"/>
    <p:sldId id="276" r:id="rId9"/>
    <p:sldId id="275" r:id="rId10"/>
    <p:sldId id="279" r:id="rId11"/>
    <p:sldId id="280" r:id="rId12"/>
    <p:sldId id="282" r:id="rId13"/>
    <p:sldId id="284" r:id="rId14"/>
    <p:sldId id="286" r:id="rId15"/>
    <p:sldId id="287" r:id="rId16"/>
    <p:sldId id="288" r:id="rId17"/>
    <p:sldId id="289" r:id="rId18"/>
    <p:sldId id="291" r:id="rId19"/>
    <p:sldId id="290" r:id="rId20"/>
    <p:sldId id="293" r:id="rId21"/>
    <p:sldId id="294" r:id="rId22"/>
    <p:sldId id="269" r:id="rId23"/>
    <p:sldId id="270" r:id="rId24"/>
    <p:sldId id="271" r:id="rId25"/>
    <p:sldId id="272" r:id="rId26"/>
    <p:sldId id="281" r:id="rId27"/>
    <p:sldId id="285" r:id="rId28"/>
    <p:sldId id="264"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snapToObjects="1">
      <p:cViewPr>
        <p:scale>
          <a:sx n="121" d="100"/>
          <a:sy n="121" d="100"/>
        </p:scale>
        <p:origin x="1904" y="3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EF27FA-D92E-4C57-9439-841474EE9BF9}" type="datetimeFigureOut">
              <a:rPr lang="en-GB" smtClean="0"/>
              <a:t>01/10/2025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CE8135-823F-4553-9176-7E2468E87ACB}" type="slidenum">
              <a:rPr lang="en-GB" smtClean="0"/>
              <a:t>‹#›</a:t>
            </a:fld>
            <a:endParaRPr lang="en-GB"/>
          </a:p>
        </p:txBody>
      </p:sp>
    </p:spTree>
    <p:extLst>
      <p:ext uri="{BB962C8B-B14F-4D97-AF65-F5344CB8AC3E}">
        <p14:creationId xmlns:p14="http://schemas.microsoft.com/office/powerpoint/2010/main" val="3837705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CE8135-823F-4553-9176-7E2468E87ACB}" type="slidenum">
              <a:rPr lang="en-GB" smtClean="0"/>
              <a:t>15</a:t>
            </a:fld>
            <a:endParaRPr lang="en-GB"/>
          </a:p>
        </p:txBody>
      </p:sp>
    </p:spTree>
    <p:extLst>
      <p:ext uri="{BB962C8B-B14F-4D97-AF65-F5344CB8AC3E}">
        <p14:creationId xmlns:p14="http://schemas.microsoft.com/office/powerpoint/2010/main" val="1618553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47A75-2ADF-3C65-DFA5-101F20BCBD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06316-E005-9472-4005-DD3AFDA16A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33500F-7B65-F408-C3AA-C9C4A6DDCC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F2C8D8-84C8-9D19-FD9B-0CCE99E8ED45}"/>
              </a:ext>
            </a:extLst>
          </p:cNvPr>
          <p:cNvSpPr>
            <a:spLocks noGrp="1"/>
          </p:cNvSpPr>
          <p:nvPr>
            <p:ph type="sldNum" sz="quarter" idx="5"/>
          </p:nvPr>
        </p:nvSpPr>
        <p:spPr/>
        <p:txBody>
          <a:bodyPr/>
          <a:lstStyle/>
          <a:p>
            <a:fld id="{49CE8135-823F-4553-9176-7E2468E87ACB}" type="slidenum">
              <a:rPr lang="en-GB" smtClean="0"/>
              <a:t>16</a:t>
            </a:fld>
            <a:endParaRPr lang="en-GB"/>
          </a:p>
        </p:txBody>
      </p:sp>
    </p:spTree>
    <p:extLst>
      <p:ext uri="{BB962C8B-B14F-4D97-AF65-F5344CB8AC3E}">
        <p14:creationId xmlns:p14="http://schemas.microsoft.com/office/powerpoint/2010/main" val="3300100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768C8-5090-3291-D50C-821469876D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452458-00DF-035D-CC0F-0900AA8CFF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D34586-A1F9-8CBC-B988-A2F644E357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59EBA9-4760-CAC4-0B49-9369393260AE}"/>
              </a:ext>
            </a:extLst>
          </p:cNvPr>
          <p:cNvSpPr>
            <a:spLocks noGrp="1"/>
          </p:cNvSpPr>
          <p:nvPr>
            <p:ph type="sldNum" sz="quarter" idx="5"/>
          </p:nvPr>
        </p:nvSpPr>
        <p:spPr/>
        <p:txBody>
          <a:bodyPr/>
          <a:lstStyle/>
          <a:p>
            <a:fld id="{49CE8135-823F-4553-9176-7E2468E87ACB}" type="slidenum">
              <a:rPr lang="en-GB" smtClean="0"/>
              <a:t>17</a:t>
            </a:fld>
            <a:endParaRPr lang="en-GB"/>
          </a:p>
        </p:txBody>
      </p:sp>
    </p:spTree>
    <p:extLst>
      <p:ext uri="{BB962C8B-B14F-4D97-AF65-F5344CB8AC3E}">
        <p14:creationId xmlns:p14="http://schemas.microsoft.com/office/powerpoint/2010/main" val="4114103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1F395-C974-6467-ED17-1E2F55D68D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8579B8-B2A5-5014-BE7C-CB86228BFB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BD200E-39D5-218D-D126-0E54227472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CB4D69-872A-D571-ECE2-7069428007F5}"/>
              </a:ext>
            </a:extLst>
          </p:cNvPr>
          <p:cNvSpPr>
            <a:spLocks noGrp="1"/>
          </p:cNvSpPr>
          <p:nvPr>
            <p:ph type="sldNum" sz="quarter" idx="5"/>
          </p:nvPr>
        </p:nvSpPr>
        <p:spPr/>
        <p:txBody>
          <a:bodyPr/>
          <a:lstStyle/>
          <a:p>
            <a:fld id="{49CE8135-823F-4553-9176-7E2468E87ACB}" type="slidenum">
              <a:rPr lang="en-GB" smtClean="0"/>
              <a:t>18</a:t>
            </a:fld>
            <a:endParaRPr lang="en-GB"/>
          </a:p>
        </p:txBody>
      </p:sp>
    </p:spTree>
    <p:extLst>
      <p:ext uri="{BB962C8B-B14F-4D97-AF65-F5344CB8AC3E}">
        <p14:creationId xmlns:p14="http://schemas.microsoft.com/office/powerpoint/2010/main" val="890713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28906-D46F-611E-98B4-3D4401D044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D5B45A-C173-7B75-DBBE-CE320E5A0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22CF3C-F8BE-4C10-C561-C03A3A7A55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311AE3-5149-520F-D59A-EF571DF9958D}"/>
              </a:ext>
            </a:extLst>
          </p:cNvPr>
          <p:cNvSpPr>
            <a:spLocks noGrp="1"/>
          </p:cNvSpPr>
          <p:nvPr>
            <p:ph type="sldNum" sz="quarter" idx="5"/>
          </p:nvPr>
        </p:nvSpPr>
        <p:spPr/>
        <p:txBody>
          <a:bodyPr/>
          <a:lstStyle/>
          <a:p>
            <a:fld id="{49CE8135-823F-4553-9176-7E2468E87ACB}" type="slidenum">
              <a:rPr lang="en-GB" smtClean="0"/>
              <a:t>19</a:t>
            </a:fld>
            <a:endParaRPr lang="en-GB"/>
          </a:p>
        </p:txBody>
      </p:sp>
    </p:spTree>
    <p:extLst>
      <p:ext uri="{BB962C8B-B14F-4D97-AF65-F5344CB8AC3E}">
        <p14:creationId xmlns:p14="http://schemas.microsoft.com/office/powerpoint/2010/main" val="4211325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69486-C1D4-BC6F-8557-C0C7326666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F0AB7-EED8-55FA-36D5-2C4A18A6EA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D4209D-B07C-603E-E75E-43510058C7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BFB64B-9BFB-F4AC-2541-F7D6FFC502EC}"/>
              </a:ext>
            </a:extLst>
          </p:cNvPr>
          <p:cNvSpPr>
            <a:spLocks noGrp="1"/>
          </p:cNvSpPr>
          <p:nvPr>
            <p:ph type="sldNum" sz="quarter" idx="5"/>
          </p:nvPr>
        </p:nvSpPr>
        <p:spPr/>
        <p:txBody>
          <a:bodyPr/>
          <a:lstStyle/>
          <a:p>
            <a:fld id="{49CE8135-823F-4553-9176-7E2468E87ACB}" type="slidenum">
              <a:rPr lang="en-GB" smtClean="0"/>
              <a:t>20</a:t>
            </a:fld>
            <a:endParaRPr lang="en-GB"/>
          </a:p>
        </p:txBody>
      </p:sp>
    </p:spTree>
    <p:extLst>
      <p:ext uri="{BB962C8B-B14F-4D97-AF65-F5344CB8AC3E}">
        <p14:creationId xmlns:p14="http://schemas.microsoft.com/office/powerpoint/2010/main" val="1416510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47" y="1122363"/>
            <a:ext cx="7773308"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685347" y="3602038"/>
            <a:ext cx="777330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98019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4289373"/>
            <a:ext cx="7775673"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621322"/>
            <a:ext cx="7775673"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74499"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20765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9601"/>
            <a:ext cx="776532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7" y="4204820"/>
            <a:ext cx="776532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20636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5" y="4204821"/>
            <a:ext cx="776532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
        <p:nvSpPr>
          <p:cNvPr id="10" name="TextBox 9"/>
          <p:cNvSpPr txBox="1"/>
          <p:nvPr/>
        </p:nvSpPr>
        <p:spPr>
          <a:xfrm>
            <a:off x="505245" y="641749"/>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946721" y="3073376"/>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9336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2126943"/>
            <a:ext cx="7766495"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650556"/>
            <a:ext cx="776532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120690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609601"/>
            <a:ext cx="776532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2088320"/>
            <a:ext cx="2474217"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911624"/>
            <a:ext cx="2474217"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3658" y="2088320"/>
            <a:ext cx="2473919"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3659" y="2911624"/>
            <a:ext cx="247486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088320"/>
            <a:ext cx="246840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2260" y="2911624"/>
            <a:ext cx="2468408"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10/1/25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874380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609601"/>
            <a:ext cx="776532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989147"/>
            <a:ext cx="2474216"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19015" y="2092235"/>
            <a:ext cx="2205038"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7" y="4565409"/>
            <a:ext cx="2474216"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26" y="3989147"/>
            <a:ext cx="2474237"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26747" y="2092235"/>
            <a:ext cx="2197894"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565408"/>
            <a:ext cx="2475252"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80067" y="3989147"/>
            <a:ext cx="246742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114603" y="2092235"/>
            <a:ext cx="219908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973" y="4565410"/>
            <a:ext cx="2470694" cy="122579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10/1/25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65791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48696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609600"/>
            <a:ext cx="1906993"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609600"/>
            <a:ext cx="5744029"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61014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05104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657227"/>
            <a:ext cx="7300134"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921933" y="3602039"/>
            <a:ext cx="7300134"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61229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2088320"/>
            <a:ext cx="3829503"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2088320"/>
            <a:ext cx="3820616"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10/1/25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04030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5427" y="2088320"/>
            <a:ext cx="3600326"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346" y="2912232"/>
            <a:ext cx="3830406"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9230" y="2088320"/>
            <a:ext cx="3591437"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912232"/>
            <a:ext cx="382151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10/1/25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86772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10/1/25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83565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01693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2949178"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808548" y="609600"/>
            <a:ext cx="4642119"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971801"/>
            <a:ext cx="2949178"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91655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416760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49932" y="758881"/>
            <a:ext cx="2966938"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971800"/>
            <a:ext cx="4171242"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45871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609601"/>
            <a:ext cx="776532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2096064"/>
            <a:ext cx="776532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BCAD085-E8A6-8845-BD4E-CB4CCA059FC4}" type="datetimeFigureOut">
              <a:rPr lang="en-US" smtClean="0"/>
              <a:t>10/1/25</a:t>
            </a:fld>
            <a:endParaRPr lang="en-US"/>
          </a:p>
        </p:txBody>
      </p:sp>
      <p:sp>
        <p:nvSpPr>
          <p:cNvPr id="5" name="Footer Placeholder 4"/>
          <p:cNvSpPr>
            <a:spLocks noGrp="1"/>
          </p:cNvSpPr>
          <p:nvPr>
            <p:ph type="ftr" sz="quarter" idx="3"/>
          </p:nvPr>
        </p:nvSpPr>
        <p:spPr>
          <a:xfrm>
            <a:off x="685346" y="5883276"/>
            <a:ext cx="5004649"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57907713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linkedin.com/posts/louise-glynn-80576619_frequent-ai-chatbot-use-associated-with-lower-activity-7377845191094865920-yMlW?utm_source=social_share_send&amp;utm_medium=member_desktop_web&amp;rcm=ACoAADd0OCQBJWxU0U7mnSEBNptZD1UKEu0wkps" TargetMode="External"/><Relationship Id="rId2" Type="http://schemas.openxmlformats.org/officeDocument/2006/relationships/hyperlink" Target="https://www.linkedin.com/posts/damiangordon_it-is-clear-to-me-that-many-of-the-so-called-activity-7360342318572290048-WSrn?utm_source=social_share_send&amp;utm_medium=member_desktop_web&amp;rcm=ACoAADd0OCQBJWxU0U7mnSEBNptZD1UKEu0wkp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dirty="0"/>
              <a:t>AI Study Buddy </a:t>
            </a:r>
            <a:r>
              <a:rPr lang="en-GB" dirty="0"/>
              <a:t>–</a:t>
            </a:r>
            <a:r>
              <a:rPr dirty="0"/>
              <a:t> </a:t>
            </a:r>
            <a:r>
              <a:rPr lang="en-US" dirty="0"/>
              <a:t>Week 2</a:t>
            </a:r>
            <a:endParaRPr dirty="0"/>
          </a:p>
        </p:txBody>
      </p:sp>
      <p:sp>
        <p:nvSpPr>
          <p:cNvPr id="3" name="Subtitle 2"/>
          <p:cNvSpPr>
            <a:spLocks noGrp="1"/>
          </p:cNvSpPr>
          <p:nvPr>
            <p:ph type="subTitle" idx="1"/>
          </p:nvPr>
        </p:nvSpPr>
        <p:spPr/>
        <p:txBody>
          <a:bodyPr/>
          <a:lstStyle/>
          <a:p>
            <a:r>
              <a:rPr dirty="0"/>
              <a:t>Team Project - MSc Computer Science</a:t>
            </a:r>
          </a:p>
        </p:txBody>
      </p:sp>
      <p:sp>
        <p:nvSpPr>
          <p:cNvPr id="5" name="TextBox 4">
            <a:extLst>
              <a:ext uri="{FF2B5EF4-FFF2-40B4-BE49-F238E27FC236}">
                <a16:creationId xmlns:a16="http://schemas.microsoft.com/office/drawing/2014/main" id="{1F295F74-1BA7-4FCA-BEDD-CA032856C849}"/>
              </a:ext>
            </a:extLst>
          </p:cNvPr>
          <p:cNvSpPr txBox="1"/>
          <p:nvPr/>
        </p:nvSpPr>
        <p:spPr>
          <a:xfrm>
            <a:off x="-1" y="6146951"/>
            <a:ext cx="6645499" cy="707886"/>
          </a:xfrm>
          <a:prstGeom prst="rect">
            <a:avLst/>
          </a:prstGeom>
          <a:noFill/>
        </p:spPr>
        <p:txBody>
          <a:bodyPr wrap="square">
            <a:spAutoFit/>
          </a:bodyPr>
          <a:lstStyle/>
          <a:p>
            <a:r>
              <a:rPr lang="en-US" sz="1000" dirty="0"/>
              <a:t>Rumaysa Babulkhair – D24125711 (Team Lead)  </a:t>
            </a:r>
          </a:p>
          <a:p>
            <a:r>
              <a:rPr lang="en-US" sz="1000" dirty="0"/>
              <a:t>Anika Mayesha – D24125187</a:t>
            </a:r>
          </a:p>
          <a:p>
            <a:r>
              <a:rPr lang="en-US" sz="1000" dirty="0"/>
              <a:t>Lorenzo Palleschi – D24126922</a:t>
            </a:r>
          </a:p>
          <a:p>
            <a:r>
              <a:rPr lang="en-US" sz="1000" dirty="0"/>
              <a:t>Yurii </a:t>
            </a:r>
            <a:r>
              <a:rPr lang="en-US" sz="1000" dirty="0" err="1"/>
              <a:t>Sykal</a:t>
            </a:r>
            <a:r>
              <a:rPr lang="en-US" sz="1000" dirty="0"/>
              <a:t> – C23512523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72D46-CDCD-1EE0-0F6C-0F438B52B9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D5689C-3293-F53B-73A5-C3793D4D01E2}"/>
              </a:ext>
            </a:extLst>
          </p:cNvPr>
          <p:cNvSpPr>
            <a:spLocks noGrp="1"/>
          </p:cNvSpPr>
          <p:nvPr>
            <p:ph type="title"/>
          </p:nvPr>
        </p:nvSpPr>
        <p:spPr>
          <a:xfrm>
            <a:off x="685347" y="609602"/>
            <a:ext cx="7765321" cy="845712"/>
          </a:xfrm>
        </p:spPr>
        <p:txBody>
          <a:bodyPr>
            <a:normAutofit fontScale="90000"/>
          </a:bodyPr>
          <a:lstStyle/>
          <a:p>
            <a:r>
              <a:rPr lang="en-GB" dirty="0">
                <a:effectLst/>
              </a:rPr>
              <a:t>Issues in educational AI apps</a:t>
            </a:r>
            <a:endParaRPr lang="en-US" dirty="0"/>
          </a:p>
        </p:txBody>
      </p:sp>
      <p:pic>
        <p:nvPicPr>
          <p:cNvPr id="5" name="Content Placeholder 4" descr="A screenshot of a graph&#10;&#10;AI-generated content may be incorrect.">
            <a:extLst>
              <a:ext uri="{FF2B5EF4-FFF2-40B4-BE49-F238E27FC236}">
                <a16:creationId xmlns:a16="http://schemas.microsoft.com/office/drawing/2014/main" id="{4A53ECB7-EE27-6352-ED48-D1482D307FE9}"/>
              </a:ext>
            </a:extLst>
          </p:cNvPr>
          <p:cNvPicPr>
            <a:picLocks noGrp="1" noChangeAspect="1"/>
          </p:cNvPicPr>
          <p:nvPr>
            <p:ph idx="1"/>
          </p:nvPr>
        </p:nvPicPr>
        <p:blipFill>
          <a:blip r:embed="rId2"/>
          <a:stretch>
            <a:fillRect/>
          </a:stretch>
        </p:blipFill>
        <p:spPr>
          <a:xfrm>
            <a:off x="283294" y="2885766"/>
            <a:ext cx="8577411" cy="3362632"/>
          </a:xfrm>
        </p:spPr>
      </p:pic>
      <p:sp>
        <p:nvSpPr>
          <p:cNvPr id="6" name="TextBox 5">
            <a:extLst>
              <a:ext uri="{FF2B5EF4-FFF2-40B4-BE49-F238E27FC236}">
                <a16:creationId xmlns:a16="http://schemas.microsoft.com/office/drawing/2014/main" id="{AAF469D3-38FB-C300-A358-128C31E0E759}"/>
              </a:ext>
            </a:extLst>
          </p:cNvPr>
          <p:cNvSpPr txBox="1"/>
          <p:nvPr/>
        </p:nvSpPr>
        <p:spPr>
          <a:xfrm>
            <a:off x="390282" y="1725768"/>
            <a:ext cx="8577411" cy="646331"/>
          </a:xfrm>
          <a:prstGeom prst="rect">
            <a:avLst/>
          </a:prstGeom>
          <a:noFill/>
        </p:spPr>
        <p:txBody>
          <a:bodyPr wrap="square" rtlCol="0">
            <a:spAutoFit/>
          </a:bodyPr>
          <a:lstStyle/>
          <a:p>
            <a:pPr marL="285750" indent="-285750">
              <a:buFont typeface="Arial" panose="020B0604020202020204" pitchFamily="34" charset="0"/>
              <a:buChar char="•"/>
            </a:pPr>
            <a:r>
              <a:rPr lang="en-US" dirty="0"/>
              <a:t>Language apps: Uses voice recognition and prompts</a:t>
            </a:r>
          </a:p>
          <a:p>
            <a:pPr marL="285750" indent="-285750">
              <a:buFont typeface="Arial" panose="020B0604020202020204" pitchFamily="34" charset="0"/>
              <a:buChar char="•"/>
            </a:pPr>
            <a:r>
              <a:rPr lang="en-US" dirty="0"/>
              <a:t>Math based AI apps: Uses Image recognition and prompts</a:t>
            </a:r>
          </a:p>
        </p:txBody>
      </p:sp>
    </p:spTree>
    <p:extLst>
      <p:ext uri="{BB962C8B-B14F-4D97-AF65-F5344CB8AC3E}">
        <p14:creationId xmlns:p14="http://schemas.microsoft.com/office/powerpoint/2010/main" val="48621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36CAA0-991B-08BC-A6B6-B60B57F1FCE5}"/>
              </a:ext>
            </a:extLst>
          </p:cNvPr>
          <p:cNvSpPr txBox="1"/>
          <p:nvPr/>
        </p:nvSpPr>
        <p:spPr>
          <a:xfrm>
            <a:off x="265471" y="373625"/>
            <a:ext cx="5152103"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buNone/>
            </a:pPr>
            <a:r>
              <a:rPr lang="en-GB" sz="1600" i="1" dirty="0">
                <a:solidFill>
                  <a:schemeClr val="bg1"/>
                </a:solidFill>
                <a:effectLst/>
                <a:latin typeface="Arial Narrow" panose="020B0604020202020204" pitchFamily="34" charset="0"/>
                <a:cs typeface="Arial Narrow" panose="020B0604020202020204" pitchFamily="34" charset="0"/>
              </a:rPr>
              <a:t>“the app became unstable, and AI doesn’t care about recognizing anything. You can sing a song instead of the correct answer, and AI will accept it. Most of the time, it freezes in the middle of the lesson, and the mic button gets stuck, among other issues. Don’t buy their plan until they fix their app.” – voice recognition</a:t>
            </a:r>
          </a:p>
        </p:txBody>
      </p:sp>
      <p:sp>
        <p:nvSpPr>
          <p:cNvPr id="8" name="TextBox 7">
            <a:extLst>
              <a:ext uri="{FF2B5EF4-FFF2-40B4-BE49-F238E27FC236}">
                <a16:creationId xmlns:a16="http://schemas.microsoft.com/office/drawing/2014/main" id="{D0117B28-52C1-3376-09D8-EDBAC70F414B}"/>
              </a:ext>
            </a:extLst>
          </p:cNvPr>
          <p:cNvSpPr txBox="1"/>
          <p:nvPr/>
        </p:nvSpPr>
        <p:spPr>
          <a:xfrm>
            <a:off x="2788232" y="1941389"/>
            <a:ext cx="6317226" cy="181588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buNone/>
            </a:pPr>
            <a:r>
              <a:rPr lang="en-GB" sz="1600" i="1" dirty="0">
                <a:solidFill>
                  <a:schemeClr val="bg1"/>
                </a:solidFill>
                <a:effectLst/>
                <a:latin typeface="Arial Narrow" panose="020B0604020202020204" pitchFamily="34" charset="0"/>
                <a:cs typeface="Arial Narrow" panose="020B0604020202020204" pitchFamily="34" charset="0"/>
              </a:rPr>
              <a:t>“It was a good</a:t>
            </a:r>
            <a:r>
              <a:rPr lang="en-GB" sz="1600" i="1" dirty="0">
                <a:solidFill>
                  <a:schemeClr val="bg1"/>
                </a:solidFill>
                <a:latin typeface="Arial Narrow" panose="020B0604020202020204" pitchFamily="34" charset="0"/>
                <a:cs typeface="Arial Narrow" panose="020B0604020202020204" pitchFamily="34" charset="0"/>
              </a:rPr>
              <a:t> </a:t>
            </a:r>
            <a:r>
              <a:rPr lang="en-GB" sz="1600" i="1" dirty="0">
                <a:solidFill>
                  <a:schemeClr val="bg1"/>
                </a:solidFill>
                <a:effectLst/>
                <a:latin typeface="Arial Narrow" panose="020B0604020202020204" pitchFamily="34" charset="0"/>
                <a:cs typeface="Arial Narrow" panose="020B0604020202020204" pitchFamily="34" charset="0"/>
              </a:rPr>
              <a:t>tool to start learning a new language from scratch. But I</a:t>
            </a:r>
            <a:r>
              <a:rPr lang="en-GB" sz="1600" i="1" dirty="0">
                <a:solidFill>
                  <a:schemeClr val="bg1"/>
                </a:solidFill>
                <a:latin typeface="Arial Narrow" panose="020B0604020202020204" pitchFamily="34" charset="0"/>
                <a:cs typeface="Arial Narrow" panose="020B0604020202020204" pitchFamily="34" charset="0"/>
              </a:rPr>
              <a:t> </a:t>
            </a:r>
            <a:r>
              <a:rPr lang="en-GB" sz="1600" i="1" dirty="0">
                <a:solidFill>
                  <a:schemeClr val="bg1"/>
                </a:solidFill>
                <a:effectLst/>
                <a:latin typeface="Arial Narrow" panose="020B0604020202020204" pitchFamily="34" charset="0"/>
                <a:cs typeface="Arial Narrow" panose="020B0604020202020204" pitchFamily="34" charset="0"/>
              </a:rPr>
              <a:t>find that the AI component doesn’t work very well. It gives</a:t>
            </a:r>
            <a:r>
              <a:rPr lang="en-GB" sz="1600" i="1" dirty="0">
                <a:solidFill>
                  <a:schemeClr val="bg1"/>
                </a:solidFill>
                <a:latin typeface="Arial Narrow" panose="020B0604020202020204" pitchFamily="34" charset="0"/>
                <a:cs typeface="Arial Narrow" panose="020B0604020202020204" pitchFamily="34" charset="0"/>
              </a:rPr>
              <a:t> </a:t>
            </a:r>
            <a:r>
              <a:rPr lang="en-GB" sz="1600" i="1" dirty="0">
                <a:solidFill>
                  <a:schemeClr val="bg1"/>
                </a:solidFill>
                <a:effectLst/>
                <a:latin typeface="Arial Narrow" panose="020B0604020202020204" pitchFamily="34" charset="0"/>
                <a:cs typeface="Arial Narrow" panose="020B0604020202020204" pitchFamily="34" charset="0"/>
              </a:rPr>
              <a:t>easy exercises for the same word right after I’ve already done</a:t>
            </a:r>
            <a:r>
              <a:rPr lang="en-GB" sz="1600" i="1" dirty="0">
                <a:solidFill>
                  <a:schemeClr val="bg1"/>
                </a:solidFill>
                <a:latin typeface="Arial Narrow" panose="020B0604020202020204" pitchFamily="34" charset="0"/>
                <a:cs typeface="Arial Narrow" panose="020B0604020202020204" pitchFamily="34" charset="0"/>
              </a:rPr>
              <a:t> </a:t>
            </a:r>
            <a:r>
              <a:rPr lang="en-GB" sz="1600" i="1" dirty="0">
                <a:solidFill>
                  <a:schemeClr val="bg1"/>
                </a:solidFill>
                <a:effectLst/>
                <a:latin typeface="Arial Narrow" panose="020B0604020202020204" pitchFamily="34" charset="0"/>
                <a:cs typeface="Arial Narrow" panose="020B0604020202020204" pitchFamily="34" charset="0"/>
              </a:rPr>
              <a:t>a more challenging one. Also, I have to practice a lot of</a:t>
            </a:r>
            <a:r>
              <a:rPr lang="en-GB" sz="1600" i="1" dirty="0">
                <a:solidFill>
                  <a:schemeClr val="bg1"/>
                </a:solidFill>
                <a:latin typeface="Arial Narrow" panose="020B0604020202020204" pitchFamily="34" charset="0"/>
                <a:cs typeface="Arial Narrow" panose="020B0604020202020204" pitchFamily="34" charset="0"/>
              </a:rPr>
              <a:t> </a:t>
            </a:r>
            <a:r>
              <a:rPr lang="en-GB" sz="1600" i="1" dirty="0">
                <a:solidFill>
                  <a:schemeClr val="bg1"/>
                </a:solidFill>
                <a:effectLst/>
                <a:latin typeface="Arial Narrow" panose="020B0604020202020204" pitchFamily="34" charset="0"/>
                <a:cs typeface="Arial Narrow" panose="020B0604020202020204" pitchFamily="34" charset="0"/>
              </a:rPr>
              <a:t>unnecessary stuff like names and cities. A lot of practices are</a:t>
            </a:r>
            <a:r>
              <a:rPr lang="en-GB" sz="1600" i="1" dirty="0">
                <a:solidFill>
                  <a:schemeClr val="bg1"/>
                </a:solidFill>
                <a:latin typeface="Arial Narrow" panose="020B0604020202020204" pitchFamily="34" charset="0"/>
                <a:cs typeface="Arial Narrow" panose="020B0604020202020204" pitchFamily="34" charset="0"/>
              </a:rPr>
              <a:t> </a:t>
            </a:r>
            <a:r>
              <a:rPr lang="en-GB" sz="1600" i="1" dirty="0">
                <a:solidFill>
                  <a:schemeClr val="bg1"/>
                </a:solidFill>
                <a:effectLst/>
                <a:latin typeface="Arial Narrow" panose="020B0604020202020204" pitchFamily="34" charset="0"/>
                <a:cs typeface="Arial Narrow" panose="020B0604020202020204" pitchFamily="34" charset="0"/>
              </a:rPr>
              <a:t>highly redundant, so I think I waste a lot of time practicing</a:t>
            </a:r>
            <a:r>
              <a:rPr lang="en-GB" sz="1600" i="1" dirty="0">
                <a:solidFill>
                  <a:schemeClr val="bg1"/>
                </a:solidFill>
                <a:latin typeface="Arial Narrow" panose="020B0604020202020204" pitchFamily="34" charset="0"/>
                <a:cs typeface="Arial Narrow" panose="020B0604020202020204" pitchFamily="34" charset="0"/>
              </a:rPr>
              <a:t> </a:t>
            </a:r>
            <a:r>
              <a:rPr lang="en-GB" sz="1600" i="1" dirty="0">
                <a:solidFill>
                  <a:schemeClr val="bg1"/>
                </a:solidFill>
                <a:effectLst/>
                <a:latin typeface="Arial Narrow" panose="020B0604020202020204" pitchFamily="34" charset="0"/>
                <a:cs typeface="Arial Narrow" panose="020B0604020202020204" pitchFamily="34" charset="0"/>
              </a:rPr>
              <a:t>easy and unnecessary stuff. Furthermore, I have no choice in</a:t>
            </a:r>
            <a:r>
              <a:rPr lang="en-GB" sz="1600" i="1" dirty="0">
                <a:solidFill>
                  <a:schemeClr val="bg1"/>
                </a:solidFill>
                <a:latin typeface="Arial Narrow" panose="020B0604020202020204" pitchFamily="34" charset="0"/>
                <a:cs typeface="Arial Narrow" panose="020B0604020202020204" pitchFamily="34" charset="0"/>
              </a:rPr>
              <a:t> </a:t>
            </a:r>
            <a:r>
              <a:rPr lang="en-GB" sz="1600" i="1" dirty="0">
                <a:solidFill>
                  <a:schemeClr val="bg1"/>
                </a:solidFill>
                <a:effectLst/>
                <a:latin typeface="Arial Narrow" panose="020B0604020202020204" pitchFamily="34" charset="0"/>
                <a:cs typeface="Arial Narrow" panose="020B0604020202020204" pitchFamily="34" charset="0"/>
              </a:rPr>
              <a:t>what to practice. All in all, it’s not the most efficient.” English learning app</a:t>
            </a:r>
          </a:p>
        </p:txBody>
      </p:sp>
      <p:sp>
        <p:nvSpPr>
          <p:cNvPr id="9" name="TextBox 8">
            <a:extLst>
              <a:ext uri="{FF2B5EF4-FFF2-40B4-BE49-F238E27FC236}">
                <a16:creationId xmlns:a16="http://schemas.microsoft.com/office/drawing/2014/main" id="{91D79778-56DB-7133-8675-05FB2BC17235}"/>
              </a:ext>
            </a:extLst>
          </p:cNvPr>
          <p:cNvSpPr txBox="1"/>
          <p:nvPr/>
        </p:nvSpPr>
        <p:spPr>
          <a:xfrm>
            <a:off x="265471" y="3874328"/>
            <a:ext cx="4758813" cy="1569660"/>
          </a:xfrm>
          <a:prstGeom prst="rect">
            <a:avLst/>
          </a:prstGeom>
          <a:solidFill>
            <a:schemeClr val="tx1"/>
          </a:solidFill>
        </p:spPr>
        <p:txBody>
          <a:bodyPr wrap="square" rtlCol="0">
            <a:spAutoFit/>
          </a:bodyPr>
          <a:lstStyle/>
          <a:p>
            <a:pPr algn="just"/>
            <a:r>
              <a:rPr lang="en-GB" sz="1600" i="1" dirty="0">
                <a:solidFill>
                  <a:schemeClr val="bg1"/>
                </a:solidFill>
                <a:latin typeface="Arial Narrow" panose="020B0604020202020204" pitchFamily="34" charset="0"/>
                <a:cs typeface="Arial Narrow" panose="020B0604020202020204" pitchFamily="34" charset="0"/>
              </a:rPr>
              <a:t>“This app is complete literal trash It cant even recognize an extremely simple variable equation system properly much less solve it Leave the image recognition to the big boys like Google and Microsoft, You’re an embarrassment to society and to yourselves.” – Image recognition</a:t>
            </a:r>
          </a:p>
          <a:p>
            <a:endParaRPr lang="en-US" sz="1600" dirty="0"/>
          </a:p>
        </p:txBody>
      </p:sp>
      <p:sp>
        <p:nvSpPr>
          <p:cNvPr id="10" name="TextBox 9">
            <a:extLst>
              <a:ext uri="{FF2B5EF4-FFF2-40B4-BE49-F238E27FC236}">
                <a16:creationId xmlns:a16="http://schemas.microsoft.com/office/drawing/2014/main" id="{77EC7508-3ED2-7DAE-44D0-CC886C292B3D}"/>
              </a:ext>
            </a:extLst>
          </p:cNvPr>
          <p:cNvSpPr txBox="1"/>
          <p:nvPr/>
        </p:nvSpPr>
        <p:spPr>
          <a:xfrm>
            <a:off x="1960986" y="5747858"/>
            <a:ext cx="6913175" cy="923330"/>
          </a:xfrm>
          <a:prstGeom prst="rect">
            <a:avLst/>
          </a:prstGeom>
          <a:solidFill>
            <a:schemeClr val="tx1"/>
          </a:solidFill>
        </p:spPr>
        <p:txBody>
          <a:bodyPr wrap="none" rtlCol="0">
            <a:spAutoFit/>
          </a:bodyPr>
          <a:lstStyle/>
          <a:p>
            <a:r>
              <a:rPr lang="en-GB" i="1" dirty="0">
                <a:solidFill>
                  <a:schemeClr val="bg1"/>
                </a:solidFill>
                <a:latin typeface="Arial Narrow" panose="020B0604020202020204" pitchFamily="34" charset="0"/>
                <a:cs typeface="Arial Narrow" panose="020B0604020202020204" pitchFamily="34" charset="0"/>
              </a:rPr>
              <a:t>“As long as this app does not solve the Gau Algorithm, it is worthless for me.</a:t>
            </a:r>
          </a:p>
          <a:p>
            <a:r>
              <a:rPr lang="en-GB" i="1" dirty="0">
                <a:solidFill>
                  <a:schemeClr val="bg1"/>
                </a:solidFill>
                <a:latin typeface="Arial Narrow" panose="020B0604020202020204" pitchFamily="34" charset="0"/>
                <a:cs typeface="Arial Narrow" panose="020B0604020202020204" pitchFamily="34" charset="0"/>
              </a:rPr>
              <a:t>Can’t read matrix integrals or equations with more than one variable. Total trash.”</a:t>
            </a:r>
          </a:p>
          <a:p>
            <a:r>
              <a:rPr lang="en-US" i="1" dirty="0">
                <a:solidFill>
                  <a:schemeClr val="bg1"/>
                </a:solidFill>
                <a:latin typeface="Arial Narrow" panose="020B0604020202020204" pitchFamily="34" charset="0"/>
                <a:cs typeface="Arial Narrow" panose="020B0604020202020204" pitchFamily="34" charset="0"/>
              </a:rPr>
              <a:t>- Image recognition</a:t>
            </a:r>
          </a:p>
        </p:txBody>
      </p:sp>
      <p:sp>
        <p:nvSpPr>
          <p:cNvPr id="11" name="TextBox 10">
            <a:extLst>
              <a:ext uri="{FF2B5EF4-FFF2-40B4-BE49-F238E27FC236}">
                <a16:creationId xmlns:a16="http://schemas.microsoft.com/office/drawing/2014/main" id="{9FA1E3C0-373E-7658-55C8-46AC6B57408E}"/>
              </a:ext>
            </a:extLst>
          </p:cNvPr>
          <p:cNvSpPr txBox="1"/>
          <p:nvPr/>
        </p:nvSpPr>
        <p:spPr>
          <a:xfrm>
            <a:off x="5673213" y="275303"/>
            <a:ext cx="3352800" cy="1138773"/>
          </a:xfrm>
          <a:prstGeom prst="rect">
            <a:avLst/>
          </a:prstGeom>
          <a:noFill/>
        </p:spPr>
        <p:txBody>
          <a:bodyPr wrap="square" rtlCol="0">
            <a:spAutoFit/>
          </a:bodyPr>
          <a:lstStyle/>
          <a:p>
            <a:r>
              <a:rPr lang="en-US" sz="2000" dirty="0"/>
              <a:t> </a:t>
            </a:r>
            <a:r>
              <a:rPr kumimoji="0" lang="en-GB" sz="3400" b="1" i="0" u="none" strike="noStrike" kern="1200" cap="all" spc="0" normalizeH="0" baseline="0" noProof="0" dirty="0">
                <a:ln>
                  <a:noFill/>
                </a:ln>
                <a:solidFill>
                  <a:prstClr val="white"/>
                </a:solidFill>
                <a:effectLst/>
                <a:uLnTx/>
                <a:uFillTx/>
                <a:latin typeface="Bookman Old Style" panose="02050604050505020204"/>
                <a:ea typeface="+mj-ea"/>
                <a:cs typeface="+mj-cs"/>
              </a:rPr>
              <a:t>AI App Reviews</a:t>
            </a:r>
            <a:endParaRPr lang="en-US" sz="2000" dirty="0"/>
          </a:p>
        </p:txBody>
      </p:sp>
    </p:spTree>
    <p:extLst>
      <p:ext uri="{BB962C8B-B14F-4D97-AF65-F5344CB8AC3E}">
        <p14:creationId xmlns:p14="http://schemas.microsoft.com/office/powerpoint/2010/main" val="772339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AAB951F-3657-4C8D-BE7B-83B81668E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4951" y="0"/>
            <a:ext cx="609904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0978302-176D-48C3-9C3F-93B6BA6736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2680" y="643467"/>
            <a:ext cx="5143591" cy="5571066"/>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AI-generated content may be incorrect.">
            <a:extLst>
              <a:ext uri="{FF2B5EF4-FFF2-40B4-BE49-F238E27FC236}">
                <a16:creationId xmlns:a16="http://schemas.microsoft.com/office/drawing/2014/main" id="{967C68E1-BF4B-E2C8-6226-AA050564E6F8}"/>
              </a:ext>
            </a:extLst>
          </p:cNvPr>
          <p:cNvPicPr>
            <a:picLocks noChangeAspect="1"/>
          </p:cNvPicPr>
          <p:nvPr/>
        </p:nvPicPr>
        <p:blipFill>
          <a:blip r:embed="rId3"/>
          <a:stretch>
            <a:fillRect/>
          </a:stretch>
        </p:blipFill>
        <p:spPr>
          <a:xfrm>
            <a:off x="3750914" y="1214336"/>
            <a:ext cx="4687122" cy="4429328"/>
          </a:xfrm>
          <a:prstGeom prst="rect">
            <a:avLst/>
          </a:prstGeom>
        </p:spPr>
      </p:pic>
      <p:sp>
        <p:nvSpPr>
          <p:cNvPr id="8" name="TextBox 7">
            <a:extLst>
              <a:ext uri="{FF2B5EF4-FFF2-40B4-BE49-F238E27FC236}">
                <a16:creationId xmlns:a16="http://schemas.microsoft.com/office/drawing/2014/main" id="{6EAE854A-D78D-AE70-D37B-7030A8090B5F}"/>
              </a:ext>
            </a:extLst>
          </p:cNvPr>
          <p:cNvSpPr txBox="1"/>
          <p:nvPr/>
        </p:nvSpPr>
        <p:spPr>
          <a:xfrm>
            <a:off x="1234806" y="3035312"/>
            <a:ext cx="655949" cy="7357558"/>
          </a:xfrm>
          <a:prstGeom prst="rect">
            <a:avLst/>
          </a:prstGeom>
          <a:noFill/>
        </p:spPr>
        <p:txBody>
          <a:bodyPr vert="wordArtVert" wrap="square" rtlCol="0">
            <a:spAutoFit/>
          </a:bodyPr>
          <a:lstStyle/>
          <a:p>
            <a:r>
              <a:rPr lang="en-US" sz="2800" dirty="0">
                <a:latin typeface="+mj-lt"/>
              </a:rPr>
              <a:t>Opinion</a:t>
            </a:r>
          </a:p>
        </p:txBody>
      </p:sp>
      <p:sp>
        <p:nvSpPr>
          <p:cNvPr id="13" name="TextBox 12">
            <a:extLst>
              <a:ext uri="{FF2B5EF4-FFF2-40B4-BE49-F238E27FC236}">
                <a16:creationId xmlns:a16="http://schemas.microsoft.com/office/drawing/2014/main" id="{0A452ECC-D0BC-99E0-6DDF-386132098329}"/>
              </a:ext>
            </a:extLst>
          </p:cNvPr>
          <p:cNvSpPr txBox="1"/>
          <p:nvPr/>
        </p:nvSpPr>
        <p:spPr>
          <a:xfrm>
            <a:off x="316158" y="643467"/>
            <a:ext cx="676467" cy="4520961"/>
          </a:xfrm>
          <a:prstGeom prst="rect">
            <a:avLst/>
          </a:prstGeom>
          <a:noFill/>
        </p:spPr>
        <p:txBody>
          <a:bodyPr vert="wordArtVert" wrap="square">
            <a:spAutoFit/>
          </a:bodyPr>
          <a:lstStyle/>
          <a:p>
            <a:r>
              <a:rPr lang="en-US" sz="2800" dirty="0">
                <a:latin typeface="+mj-lt"/>
              </a:rPr>
              <a:t>Teachers</a:t>
            </a:r>
            <a:endParaRPr lang="en-US" dirty="0"/>
          </a:p>
        </p:txBody>
      </p:sp>
    </p:spTree>
    <p:extLst>
      <p:ext uri="{BB962C8B-B14F-4D97-AF65-F5344CB8AC3E}">
        <p14:creationId xmlns:p14="http://schemas.microsoft.com/office/powerpoint/2010/main" val="1462361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a:extLst>
            <a:ext uri="{FF2B5EF4-FFF2-40B4-BE49-F238E27FC236}">
              <a16:creationId xmlns:a16="http://schemas.microsoft.com/office/drawing/2014/main" id="{B4D4C83C-B198-613A-F154-8E10A18D5205}"/>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76C0545-AEA7-0021-90CC-24A8B071DFC5}"/>
              </a:ext>
            </a:extLst>
          </p:cNvPr>
          <p:cNvSpPr txBox="1"/>
          <p:nvPr/>
        </p:nvSpPr>
        <p:spPr>
          <a:xfrm>
            <a:off x="1099111" y="3149546"/>
            <a:ext cx="2521123" cy="4028512"/>
          </a:xfrm>
          <a:prstGeom prst="rect">
            <a:avLst/>
          </a:prstGeom>
        </p:spPr>
        <p:txBody>
          <a:bodyPr vert="wordArtVert" lIns="91440" tIns="45720" rIns="91440" bIns="45720" rtlCol="0">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Bookman Old Style" panose="02050604050505020204"/>
                <a:ea typeface="+mn-ea"/>
                <a:cs typeface="+mn-cs"/>
              </a:rPr>
              <a:t>Opinion</a:t>
            </a:r>
          </a:p>
          <a:p>
            <a:pPr defTabSz="914400">
              <a:lnSpc>
                <a:spcPct val="120000"/>
              </a:lnSpc>
              <a:spcAft>
                <a:spcPts val="600"/>
              </a:spcAft>
            </a:pPr>
            <a:endParaRPr lang="en-US" sz="1200" dirty="0">
              <a:effectLst>
                <a:outerShdw blurRad="50800" dist="38100" dir="2700000" algn="tl" rotWithShape="0">
                  <a:srgbClr val="000000">
                    <a:alpha val="48000"/>
                  </a:srgbClr>
                </a:outerShdw>
              </a:effectLst>
            </a:endParaRPr>
          </a:p>
        </p:txBody>
      </p:sp>
      <p:sp>
        <p:nvSpPr>
          <p:cNvPr id="13" name="Rectangle 12">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094" y="733425"/>
            <a:ext cx="5022057"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17979" y="799817"/>
            <a:ext cx="492428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3" descr="A screenshot of a web page&#10;&#10;AI-generated content may be incorrect.">
            <a:extLst>
              <a:ext uri="{FF2B5EF4-FFF2-40B4-BE49-F238E27FC236}">
                <a16:creationId xmlns:a16="http://schemas.microsoft.com/office/drawing/2014/main" id="{707556F8-3419-9448-4616-D4874FD20925}"/>
              </a:ext>
            </a:extLst>
          </p:cNvPr>
          <p:cNvPicPr>
            <a:picLocks noGrp="1" noChangeAspect="1"/>
          </p:cNvPicPr>
          <p:nvPr>
            <p:ph idx="1"/>
          </p:nvPr>
        </p:nvPicPr>
        <p:blipFill>
          <a:blip r:embed="rId3"/>
          <a:stretch>
            <a:fillRect/>
          </a:stretch>
        </p:blipFill>
        <p:spPr>
          <a:xfrm>
            <a:off x="3698678" y="1801845"/>
            <a:ext cx="4762887" cy="3048247"/>
          </a:xfrm>
          <a:prstGeom prst="rect">
            <a:avLst/>
          </a:prstGeom>
        </p:spPr>
      </p:pic>
      <p:sp>
        <p:nvSpPr>
          <p:cNvPr id="4" name="TextBox 3">
            <a:extLst>
              <a:ext uri="{FF2B5EF4-FFF2-40B4-BE49-F238E27FC236}">
                <a16:creationId xmlns:a16="http://schemas.microsoft.com/office/drawing/2014/main" id="{AA604580-5299-A401-48D2-41A2173A3725}"/>
              </a:ext>
            </a:extLst>
          </p:cNvPr>
          <p:cNvSpPr txBox="1"/>
          <p:nvPr/>
        </p:nvSpPr>
        <p:spPr>
          <a:xfrm>
            <a:off x="214615" y="606633"/>
            <a:ext cx="676467" cy="5085827"/>
          </a:xfrm>
          <a:prstGeom prst="rect">
            <a:avLst/>
          </a:prstGeom>
          <a:noFill/>
        </p:spPr>
        <p:txBody>
          <a:bodyPr vert="wordArtVert" wrap="square">
            <a:spAutoFit/>
          </a:bodyPr>
          <a:lstStyle/>
          <a:p>
            <a:r>
              <a:rPr lang="en-US" sz="2800" dirty="0">
                <a:latin typeface="+mj-lt"/>
              </a:rPr>
              <a:t>Teachers</a:t>
            </a:r>
            <a:endParaRPr lang="en-US" sz="2800" dirty="0"/>
          </a:p>
        </p:txBody>
      </p:sp>
    </p:spTree>
    <p:extLst>
      <p:ext uri="{BB962C8B-B14F-4D97-AF65-F5344CB8AC3E}">
        <p14:creationId xmlns:p14="http://schemas.microsoft.com/office/powerpoint/2010/main" val="3784059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AF04-68F1-F0CE-FD64-91972543C6B6}"/>
              </a:ext>
            </a:extLst>
          </p:cNvPr>
          <p:cNvSpPr>
            <a:spLocks noGrp="1"/>
          </p:cNvSpPr>
          <p:nvPr>
            <p:ph type="title"/>
          </p:nvPr>
        </p:nvSpPr>
        <p:spPr>
          <a:xfrm>
            <a:off x="689339" y="234667"/>
            <a:ext cx="7765321" cy="1326321"/>
          </a:xfrm>
        </p:spPr>
        <p:txBody>
          <a:bodyPr/>
          <a:lstStyle/>
          <a:p>
            <a:r>
              <a:rPr lang="en-US" dirty="0"/>
              <a:t>Study Buddy</a:t>
            </a:r>
          </a:p>
        </p:txBody>
      </p:sp>
      <p:pic>
        <p:nvPicPr>
          <p:cNvPr id="5" name="Content Placeholder 4" descr="A diagram of a learning cycle&#10;&#10;AI-generated content may be incorrect.">
            <a:extLst>
              <a:ext uri="{FF2B5EF4-FFF2-40B4-BE49-F238E27FC236}">
                <a16:creationId xmlns:a16="http://schemas.microsoft.com/office/drawing/2014/main" id="{6421BE02-FABB-9AF6-44AB-019925E6BB8C}"/>
              </a:ext>
            </a:extLst>
          </p:cNvPr>
          <p:cNvPicPr>
            <a:picLocks noGrp="1" noChangeAspect="1"/>
          </p:cNvPicPr>
          <p:nvPr>
            <p:ph idx="1"/>
          </p:nvPr>
        </p:nvPicPr>
        <p:blipFill>
          <a:blip r:embed="rId2"/>
          <a:stretch>
            <a:fillRect/>
          </a:stretch>
        </p:blipFill>
        <p:spPr>
          <a:xfrm>
            <a:off x="1393685" y="1560988"/>
            <a:ext cx="6156663" cy="5002945"/>
          </a:xfrm>
        </p:spPr>
      </p:pic>
    </p:spTree>
    <p:extLst>
      <p:ext uri="{BB962C8B-B14F-4D97-AF65-F5344CB8AC3E}">
        <p14:creationId xmlns:p14="http://schemas.microsoft.com/office/powerpoint/2010/main" val="1581869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DAEEF-39F1-456E-69EF-8193ED6D5A2C}"/>
              </a:ext>
            </a:extLst>
          </p:cNvPr>
          <p:cNvSpPr>
            <a:spLocks noGrp="1"/>
          </p:cNvSpPr>
          <p:nvPr>
            <p:ph type="title"/>
          </p:nvPr>
        </p:nvSpPr>
        <p:spPr/>
        <p:txBody>
          <a:bodyPr/>
          <a:lstStyle/>
          <a:p>
            <a:r>
              <a:rPr lang="en-US" dirty="0"/>
              <a:t>Student Survey</a:t>
            </a:r>
          </a:p>
        </p:txBody>
      </p:sp>
      <p:sp>
        <p:nvSpPr>
          <p:cNvPr id="3" name="Content Placeholder 2">
            <a:extLst>
              <a:ext uri="{FF2B5EF4-FFF2-40B4-BE49-F238E27FC236}">
                <a16:creationId xmlns:a16="http://schemas.microsoft.com/office/drawing/2014/main" id="{6674172A-0446-DF23-BF75-7FD29FC5677D}"/>
              </a:ext>
            </a:extLst>
          </p:cNvPr>
          <p:cNvSpPr>
            <a:spLocks noGrp="1"/>
          </p:cNvSpPr>
          <p:nvPr>
            <p:ph idx="1"/>
          </p:nvPr>
        </p:nvSpPr>
        <p:spPr/>
        <p:txBody>
          <a:bodyPr/>
          <a:lstStyle/>
          <a:p>
            <a:r>
              <a:rPr lang="en-US" dirty="0"/>
              <a:t>Total 33 responses from University students</a:t>
            </a:r>
          </a:p>
          <a:p>
            <a:r>
              <a:rPr lang="en-US" dirty="0"/>
              <a:t>Conducted via social media, in-person</a:t>
            </a:r>
          </a:p>
          <a:p>
            <a:r>
              <a:rPr lang="en-US" dirty="0"/>
              <a:t>Results: </a:t>
            </a:r>
          </a:p>
          <a:p>
            <a:pPr lvl="1"/>
            <a:r>
              <a:rPr lang="en-US" dirty="0"/>
              <a:t>Young students uses more AI tools than the older ones</a:t>
            </a:r>
          </a:p>
          <a:p>
            <a:pPr lvl="1"/>
            <a:r>
              <a:rPr lang="en-GB" dirty="0"/>
              <a:t>Out of 33 students, only 2 reported not using any AI tools for their studies, while the remaining 31 students use AI either regularly or occasionally</a:t>
            </a:r>
          </a:p>
          <a:p>
            <a:pPr marL="457200" lvl="1"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00936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74153-555C-CA69-27BB-1924219948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16D538-0331-922D-A6A2-A536C582DF2E}"/>
              </a:ext>
            </a:extLst>
          </p:cNvPr>
          <p:cNvSpPr>
            <a:spLocks noGrp="1"/>
          </p:cNvSpPr>
          <p:nvPr>
            <p:ph type="title"/>
          </p:nvPr>
        </p:nvSpPr>
        <p:spPr/>
        <p:txBody>
          <a:bodyPr/>
          <a:lstStyle/>
          <a:p>
            <a:r>
              <a:rPr lang="en-US" dirty="0"/>
              <a:t>Student Survey</a:t>
            </a:r>
          </a:p>
        </p:txBody>
      </p:sp>
      <p:pic>
        <p:nvPicPr>
          <p:cNvPr id="21" name="Content Placeholder 20" descr="A graph of different colored bars&#10;&#10;AI-generated content may be incorrect.">
            <a:extLst>
              <a:ext uri="{FF2B5EF4-FFF2-40B4-BE49-F238E27FC236}">
                <a16:creationId xmlns:a16="http://schemas.microsoft.com/office/drawing/2014/main" id="{A88003B4-B7C4-E344-CE8B-624696627367}"/>
              </a:ext>
            </a:extLst>
          </p:cNvPr>
          <p:cNvPicPr>
            <a:picLocks noGrp="1" noChangeAspect="1"/>
          </p:cNvPicPr>
          <p:nvPr>
            <p:ph idx="1"/>
          </p:nvPr>
        </p:nvPicPr>
        <p:blipFill>
          <a:blip r:embed="rId3"/>
          <a:stretch>
            <a:fillRect/>
          </a:stretch>
        </p:blipFill>
        <p:spPr>
          <a:xfrm>
            <a:off x="1334752" y="2202426"/>
            <a:ext cx="6824511" cy="4287684"/>
          </a:xfrm>
        </p:spPr>
      </p:pic>
      <p:sp>
        <p:nvSpPr>
          <p:cNvPr id="23" name="TextBox 22">
            <a:extLst>
              <a:ext uri="{FF2B5EF4-FFF2-40B4-BE49-F238E27FC236}">
                <a16:creationId xmlns:a16="http://schemas.microsoft.com/office/drawing/2014/main" id="{8C3D640B-C27C-4367-053D-8768908A9A0F}"/>
              </a:ext>
            </a:extLst>
          </p:cNvPr>
          <p:cNvSpPr txBox="1"/>
          <p:nvPr/>
        </p:nvSpPr>
        <p:spPr>
          <a:xfrm>
            <a:off x="3175820" y="2281084"/>
            <a:ext cx="4385186" cy="369332"/>
          </a:xfrm>
          <a:prstGeom prst="rect">
            <a:avLst/>
          </a:prstGeom>
          <a:noFill/>
        </p:spPr>
        <p:txBody>
          <a:bodyPr wrap="square" rtlCol="0">
            <a:spAutoFit/>
          </a:bodyPr>
          <a:lstStyle/>
          <a:p>
            <a:r>
              <a:rPr lang="en-US" dirty="0">
                <a:solidFill>
                  <a:schemeClr val="bg1"/>
                </a:solidFill>
              </a:rPr>
              <a:t>Age-group wise AI usage</a:t>
            </a:r>
          </a:p>
        </p:txBody>
      </p:sp>
    </p:spTree>
    <p:extLst>
      <p:ext uri="{BB962C8B-B14F-4D97-AF65-F5344CB8AC3E}">
        <p14:creationId xmlns:p14="http://schemas.microsoft.com/office/powerpoint/2010/main" val="1518048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9BFE6-BC41-C849-D668-CCB5D73F1A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D1D57D-22DC-553E-1727-3BD92DC81397}"/>
              </a:ext>
            </a:extLst>
          </p:cNvPr>
          <p:cNvSpPr>
            <a:spLocks noGrp="1"/>
          </p:cNvSpPr>
          <p:nvPr>
            <p:ph type="title"/>
          </p:nvPr>
        </p:nvSpPr>
        <p:spPr/>
        <p:txBody>
          <a:bodyPr/>
          <a:lstStyle/>
          <a:p>
            <a:r>
              <a:rPr lang="en-US" dirty="0"/>
              <a:t>Student Survey</a:t>
            </a:r>
          </a:p>
        </p:txBody>
      </p:sp>
      <p:pic>
        <p:nvPicPr>
          <p:cNvPr id="6" name="Content Placeholder 5" descr="A graph with multiple colored lines&#10;&#10;AI-generated content may be incorrect.">
            <a:extLst>
              <a:ext uri="{FF2B5EF4-FFF2-40B4-BE49-F238E27FC236}">
                <a16:creationId xmlns:a16="http://schemas.microsoft.com/office/drawing/2014/main" id="{CD44C396-C50C-B647-7320-0B74FC6AA167}"/>
              </a:ext>
            </a:extLst>
          </p:cNvPr>
          <p:cNvPicPr>
            <a:picLocks noGrp="1" noChangeAspect="1"/>
          </p:cNvPicPr>
          <p:nvPr>
            <p:ph idx="1"/>
          </p:nvPr>
        </p:nvPicPr>
        <p:blipFill>
          <a:blip r:embed="rId3"/>
          <a:stretch>
            <a:fillRect/>
          </a:stretch>
        </p:blipFill>
        <p:spPr>
          <a:xfrm>
            <a:off x="0" y="2198267"/>
            <a:ext cx="9684975" cy="3648269"/>
          </a:xfrm>
        </p:spPr>
      </p:pic>
      <p:sp>
        <p:nvSpPr>
          <p:cNvPr id="23" name="TextBox 22">
            <a:extLst>
              <a:ext uri="{FF2B5EF4-FFF2-40B4-BE49-F238E27FC236}">
                <a16:creationId xmlns:a16="http://schemas.microsoft.com/office/drawing/2014/main" id="{F5B754CD-50B8-A5BA-122B-56AEB2CFD6A3}"/>
              </a:ext>
            </a:extLst>
          </p:cNvPr>
          <p:cNvSpPr txBox="1"/>
          <p:nvPr/>
        </p:nvSpPr>
        <p:spPr>
          <a:xfrm>
            <a:off x="3805085" y="2198267"/>
            <a:ext cx="4385186" cy="369332"/>
          </a:xfrm>
          <a:prstGeom prst="rect">
            <a:avLst/>
          </a:prstGeom>
          <a:noFill/>
        </p:spPr>
        <p:txBody>
          <a:bodyPr wrap="square" rtlCol="0">
            <a:spAutoFit/>
          </a:bodyPr>
          <a:lstStyle/>
          <a:p>
            <a:r>
              <a:rPr lang="en-US" dirty="0">
                <a:solidFill>
                  <a:schemeClr val="bg1"/>
                </a:solidFill>
              </a:rPr>
              <a:t>AI usage based on major</a:t>
            </a:r>
          </a:p>
        </p:txBody>
      </p:sp>
    </p:spTree>
    <p:extLst>
      <p:ext uri="{BB962C8B-B14F-4D97-AF65-F5344CB8AC3E}">
        <p14:creationId xmlns:p14="http://schemas.microsoft.com/office/powerpoint/2010/main" val="2846922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05DAF-D839-5B20-BA1C-EA4E0AC722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EE3899-F927-DCF7-AA88-43677A65A865}"/>
              </a:ext>
            </a:extLst>
          </p:cNvPr>
          <p:cNvSpPr>
            <a:spLocks noGrp="1"/>
          </p:cNvSpPr>
          <p:nvPr>
            <p:ph type="title"/>
          </p:nvPr>
        </p:nvSpPr>
        <p:spPr/>
        <p:txBody>
          <a:bodyPr/>
          <a:lstStyle/>
          <a:p>
            <a:r>
              <a:rPr lang="en-US" dirty="0"/>
              <a:t>Student Survey</a:t>
            </a:r>
          </a:p>
        </p:txBody>
      </p:sp>
      <p:pic>
        <p:nvPicPr>
          <p:cNvPr id="3" name="Content Placeholder 2" descr="Forms response chart. Question title: In what ways do you use AI for studying?. Number of responses: 31 responses.">
            <a:extLst>
              <a:ext uri="{FF2B5EF4-FFF2-40B4-BE49-F238E27FC236}">
                <a16:creationId xmlns:a16="http://schemas.microsoft.com/office/drawing/2014/main" id="{C5C9A8A7-5979-3DC0-6B5B-540036B93CA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4298" y="2076785"/>
            <a:ext cx="8263450" cy="392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518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A2017-E64E-4CF6-E821-00D3AEA022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B3486-2732-A9E1-B0A8-F2DC34AB5E62}"/>
              </a:ext>
            </a:extLst>
          </p:cNvPr>
          <p:cNvSpPr>
            <a:spLocks noGrp="1"/>
          </p:cNvSpPr>
          <p:nvPr>
            <p:ph type="title"/>
          </p:nvPr>
        </p:nvSpPr>
        <p:spPr/>
        <p:txBody>
          <a:bodyPr/>
          <a:lstStyle/>
          <a:p>
            <a:r>
              <a:rPr lang="en-US" dirty="0"/>
              <a:t>Student Survey</a:t>
            </a:r>
          </a:p>
        </p:txBody>
      </p:sp>
      <p:sp>
        <p:nvSpPr>
          <p:cNvPr id="4" name="Content Placeholder 3">
            <a:extLst>
              <a:ext uri="{FF2B5EF4-FFF2-40B4-BE49-F238E27FC236}">
                <a16:creationId xmlns:a16="http://schemas.microsoft.com/office/drawing/2014/main" id="{75F8AD62-5A97-6222-AFD4-BED695DF88BF}"/>
              </a:ext>
            </a:extLst>
          </p:cNvPr>
          <p:cNvSpPr>
            <a:spLocks noGrp="1"/>
          </p:cNvSpPr>
          <p:nvPr>
            <p:ph idx="1"/>
          </p:nvPr>
        </p:nvSpPr>
        <p:spPr>
          <a:xfrm>
            <a:off x="685345" y="2096063"/>
            <a:ext cx="7947377" cy="4152335"/>
          </a:xfrm>
        </p:spPr>
        <p:txBody>
          <a:bodyPr/>
          <a:lstStyle/>
          <a:p>
            <a:r>
              <a:rPr lang="en-US" dirty="0"/>
              <a:t>Majority of students uses ChatGPT along with </a:t>
            </a:r>
            <a:r>
              <a:rPr lang="en-US" dirty="0" err="1"/>
              <a:t>GeminiAI</a:t>
            </a:r>
            <a:r>
              <a:rPr lang="en-US" dirty="0"/>
              <a:t> and the remaining students uses AI tools such as, Grok, Claude, </a:t>
            </a:r>
            <a:r>
              <a:rPr lang="en-US" dirty="0" err="1"/>
              <a:t>Deepseek</a:t>
            </a:r>
            <a:r>
              <a:rPr lang="en-US" dirty="0"/>
              <a:t>, </a:t>
            </a:r>
            <a:r>
              <a:rPr lang="en-US" dirty="0" err="1"/>
              <a:t>AdobeAI</a:t>
            </a:r>
            <a:r>
              <a:rPr lang="en-US" dirty="0"/>
              <a:t>, </a:t>
            </a:r>
            <a:r>
              <a:rPr lang="en-US" dirty="0" err="1"/>
              <a:t>SnapchatAI</a:t>
            </a:r>
            <a:r>
              <a:rPr lang="en-US" dirty="0"/>
              <a:t>, </a:t>
            </a:r>
            <a:r>
              <a:rPr lang="en-US" dirty="0" err="1"/>
              <a:t>NotionAI</a:t>
            </a:r>
            <a:endParaRPr lang="en-US" dirty="0"/>
          </a:p>
          <a:p>
            <a:r>
              <a:rPr lang="en-US" dirty="0"/>
              <a:t>Almost all students clamed that AI improved their study outcomes.</a:t>
            </a:r>
          </a:p>
          <a:p>
            <a:r>
              <a:rPr lang="en-GB" dirty="0"/>
              <a:t>Most students use AI for better understanding of concepts and clarifying doubts, while others highlight its convenience, time-saving benefits, quick access to information, and support in tasks like summarizing, note-making, or coding examples.</a:t>
            </a:r>
            <a:endParaRPr lang="en-US" dirty="0"/>
          </a:p>
        </p:txBody>
      </p:sp>
    </p:spTree>
    <p:extLst>
      <p:ext uri="{BB962C8B-B14F-4D97-AF65-F5344CB8AC3E}">
        <p14:creationId xmlns:p14="http://schemas.microsoft.com/office/powerpoint/2010/main" val="1314987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6E9B6-E8A9-0D38-DF31-C2389F76C8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61C84D-7CFF-154B-D32A-A8DAA4970A83}"/>
              </a:ext>
            </a:extLst>
          </p:cNvPr>
          <p:cNvSpPr>
            <a:spLocks noGrp="1"/>
          </p:cNvSpPr>
          <p:nvPr>
            <p:ph type="title"/>
          </p:nvPr>
        </p:nvSpPr>
        <p:spPr>
          <a:xfrm>
            <a:off x="3162314" y="567269"/>
            <a:ext cx="3150053" cy="1326321"/>
          </a:xfrm>
        </p:spPr>
        <p:txBody>
          <a:bodyPr/>
          <a:lstStyle/>
          <a:p>
            <a:r>
              <a:rPr lang="en-US" dirty="0"/>
              <a:t>Personas</a:t>
            </a:r>
            <a:endParaRPr dirty="0"/>
          </a:p>
        </p:txBody>
      </p:sp>
      <p:sp>
        <p:nvSpPr>
          <p:cNvPr id="4" name="TextBox 3">
            <a:extLst>
              <a:ext uri="{FF2B5EF4-FFF2-40B4-BE49-F238E27FC236}">
                <a16:creationId xmlns:a16="http://schemas.microsoft.com/office/drawing/2014/main" id="{C51F8470-FDF6-0400-7B8A-35B6E025C8F9}"/>
              </a:ext>
            </a:extLst>
          </p:cNvPr>
          <p:cNvSpPr txBox="1"/>
          <p:nvPr/>
        </p:nvSpPr>
        <p:spPr>
          <a:xfrm>
            <a:off x="1100667" y="2379133"/>
            <a:ext cx="6722533" cy="2119876"/>
          </a:xfrm>
          <a:prstGeom prst="rect">
            <a:avLst/>
          </a:prstGeom>
          <a:noFill/>
        </p:spPr>
        <p:txBody>
          <a:bodyPr wrap="square" rtlCol="0">
            <a:spAutoFit/>
          </a:bodyPr>
          <a:lstStyle/>
          <a:p>
            <a:pPr>
              <a:lnSpc>
                <a:spcPct val="150000"/>
              </a:lnSpc>
            </a:pPr>
            <a:r>
              <a:rPr lang="en-GB" dirty="0"/>
              <a:t>•  Semi-fictional way for us to represent various student types.</a:t>
            </a:r>
          </a:p>
          <a:p>
            <a:pPr>
              <a:lnSpc>
                <a:spcPct val="150000"/>
              </a:lnSpc>
            </a:pPr>
            <a:r>
              <a:rPr lang="en-GB" dirty="0"/>
              <a:t>•  Makes the target users more relatable and human.</a:t>
            </a:r>
          </a:p>
          <a:p>
            <a:pPr>
              <a:lnSpc>
                <a:spcPct val="150000"/>
              </a:lnSpc>
            </a:pPr>
            <a:r>
              <a:rPr lang="en-GB" dirty="0"/>
              <a:t>•  Great for highlighting pain points and frustrations</a:t>
            </a:r>
          </a:p>
          <a:p>
            <a:pPr>
              <a:lnSpc>
                <a:spcPct val="150000"/>
              </a:lnSpc>
            </a:pPr>
            <a:r>
              <a:rPr lang="en-GB" dirty="0"/>
              <a:t>•  Helps to prioritise features and support.</a:t>
            </a:r>
          </a:p>
          <a:p>
            <a:pPr>
              <a:lnSpc>
                <a:spcPct val="150000"/>
              </a:lnSpc>
            </a:pPr>
            <a:endParaRPr lang="en-GB" dirty="0"/>
          </a:p>
        </p:txBody>
      </p:sp>
      <p:pic>
        <p:nvPicPr>
          <p:cNvPr id="1028" name="Picture 4">
            <a:extLst>
              <a:ext uri="{FF2B5EF4-FFF2-40B4-BE49-F238E27FC236}">
                <a16:creationId xmlns:a16="http://schemas.microsoft.com/office/drawing/2014/main" id="{1D300928-2AA7-F74A-A387-E02E1BC52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333" y="5325280"/>
            <a:ext cx="4631267" cy="17399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jured person icon">
            <a:extLst>
              <a:ext uri="{FF2B5EF4-FFF2-40B4-BE49-F238E27FC236}">
                <a16:creationId xmlns:a16="http://schemas.microsoft.com/office/drawing/2014/main" id="{E5D96FCD-BAF4-899B-9E97-5E9E68ABAC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632218"/>
            <a:ext cx="1126067" cy="11260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Young Guy Avatar - Person Flat Design Icon">
            <a:extLst>
              <a:ext uri="{FF2B5EF4-FFF2-40B4-BE49-F238E27FC236}">
                <a16:creationId xmlns:a16="http://schemas.microsoft.com/office/drawing/2014/main" id="{74ECADDC-DF92-9614-357C-ED820A7586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6867" y="5516735"/>
            <a:ext cx="1236133" cy="1357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782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48316-AB24-2634-9D45-B844A2E8C2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C77E18-02DC-3C9D-7327-8F656FEBCAF7}"/>
              </a:ext>
            </a:extLst>
          </p:cNvPr>
          <p:cNvSpPr>
            <a:spLocks noGrp="1"/>
          </p:cNvSpPr>
          <p:nvPr>
            <p:ph type="title"/>
          </p:nvPr>
        </p:nvSpPr>
        <p:spPr/>
        <p:txBody>
          <a:bodyPr/>
          <a:lstStyle/>
          <a:p>
            <a:r>
              <a:rPr lang="en-US" dirty="0"/>
              <a:t>Student Survey</a:t>
            </a:r>
          </a:p>
        </p:txBody>
      </p:sp>
      <p:sp>
        <p:nvSpPr>
          <p:cNvPr id="4" name="Content Placeholder 3">
            <a:extLst>
              <a:ext uri="{FF2B5EF4-FFF2-40B4-BE49-F238E27FC236}">
                <a16:creationId xmlns:a16="http://schemas.microsoft.com/office/drawing/2014/main" id="{A0ED8CFD-2593-7D44-63D1-1D393B700D2E}"/>
              </a:ext>
            </a:extLst>
          </p:cNvPr>
          <p:cNvSpPr>
            <a:spLocks noGrp="1"/>
          </p:cNvSpPr>
          <p:nvPr>
            <p:ph idx="1"/>
          </p:nvPr>
        </p:nvSpPr>
        <p:spPr>
          <a:xfrm>
            <a:off x="685345" y="2096063"/>
            <a:ext cx="7947377" cy="4152335"/>
          </a:xfrm>
        </p:spPr>
        <p:txBody>
          <a:bodyPr/>
          <a:lstStyle/>
          <a:p>
            <a:r>
              <a:rPr lang="en-GB" dirty="0"/>
              <a:t>The majority of students (about 70%) reported inaccuracies as the main problem with AI tools, followed by issues like superficial answers, slowness, and occasional technical errors, while a few faced no problems.</a:t>
            </a:r>
            <a:endParaRPr lang="en-US" dirty="0"/>
          </a:p>
        </p:txBody>
      </p:sp>
    </p:spTree>
    <p:extLst>
      <p:ext uri="{BB962C8B-B14F-4D97-AF65-F5344CB8AC3E}">
        <p14:creationId xmlns:p14="http://schemas.microsoft.com/office/powerpoint/2010/main" val="1270825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5529D-88E3-0F2D-A863-C6747C5B25A0}"/>
              </a:ext>
            </a:extLst>
          </p:cNvPr>
          <p:cNvSpPr>
            <a:spLocks noGrp="1"/>
          </p:cNvSpPr>
          <p:nvPr>
            <p:ph type="title"/>
          </p:nvPr>
        </p:nvSpPr>
        <p:spPr/>
        <p:txBody>
          <a:bodyPr/>
          <a:lstStyle/>
          <a:p>
            <a:r>
              <a:rPr lang="en-US" dirty="0"/>
              <a:t>Student Survey</a:t>
            </a:r>
          </a:p>
        </p:txBody>
      </p:sp>
      <p:sp>
        <p:nvSpPr>
          <p:cNvPr id="8" name="TextBox 7">
            <a:extLst>
              <a:ext uri="{FF2B5EF4-FFF2-40B4-BE49-F238E27FC236}">
                <a16:creationId xmlns:a16="http://schemas.microsoft.com/office/drawing/2014/main" id="{BBB9C8DD-4725-BD63-902F-4AB87D8503B8}"/>
              </a:ext>
            </a:extLst>
          </p:cNvPr>
          <p:cNvSpPr txBox="1"/>
          <p:nvPr/>
        </p:nvSpPr>
        <p:spPr>
          <a:xfrm>
            <a:off x="773431" y="1856206"/>
            <a:ext cx="7845421" cy="369332"/>
          </a:xfrm>
          <a:prstGeom prst="rect">
            <a:avLst/>
          </a:prstGeom>
          <a:noFill/>
        </p:spPr>
        <p:txBody>
          <a:bodyPr wrap="square">
            <a:spAutoFit/>
          </a:bodyPr>
          <a:lstStyle/>
          <a:p>
            <a:r>
              <a:rPr lang="en-US" dirty="0"/>
              <a:t>Question for non-AI users</a:t>
            </a:r>
          </a:p>
        </p:txBody>
      </p:sp>
      <p:pic>
        <p:nvPicPr>
          <p:cNvPr id="9222" name="Picture 6" descr="Forms response chart. Question title: Why do you not use AI for studying?. Number of responses: 2 responses.">
            <a:extLst>
              <a:ext uri="{FF2B5EF4-FFF2-40B4-BE49-F238E27FC236}">
                <a16:creationId xmlns:a16="http://schemas.microsoft.com/office/drawing/2014/main" id="{10930620-A032-448C-3EC1-E75B454CF1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2781" y="2370284"/>
            <a:ext cx="6708057" cy="31890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AE0D065-1627-2D57-6A49-094ABF06E25D}"/>
              </a:ext>
            </a:extLst>
          </p:cNvPr>
          <p:cNvSpPr txBox="1"/>
          <p:nvPr/>
        </p:nvSpPr>
        <p:spPr>
          <a:xfrm>
            <a:off x="773430" y="5838705"/>
            <a:ext cx="7845421" cy="646331"/>
          </a:xfrm>
          <a:prstGeom prst="rect">
            <a:avLst/>
          </a:prstGeom>
          <a:noFill/>
        </p:spPr>
        <p:txBody>
          <a:bodyPr wrap="square">
            <a:spAutoFit/>
          </a:bodyPr>
          <a:lstStyle/>
          <a:p>
            <a:pPr marL="285750" indent="-285750">
              <a:buFont typeface="Arial" panose="020B0604020202020204" pitchFamily="34" charset="0"/>
              <a:buChar char="•"/>
            </a:pPr>
            <a:r>
              <a:rPr lang="en-GB" dirty="0"/>
              <a:t>Users indicated they would continue using AI tools if the mentioned issues are resolved.</a:t>
            </a:r>
            <a:endParaRPr lang="en-US" dirty="0"/>
          </a:p>
        </p:txBody>
      </p:sp>
    </p:spTree>
    <p:extLst>
      <p:ext uri="{BB962C8B-B14F-4D97-AF65-F5344CB8AC3E}">
        <p14:creationId xmlns:p14="http://schemas.microsoft.com/office/powerpoint/2010/main" val="853687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012A2-23B8-A79E-6E77-2C48C52464ED}"/>
              </a:ext>
            </a:extLst>
          </p:cNvPr>
          <p:cNvSpPr>
            <a:spLocks noGrp="1"/>
          </p:cNvSpPr>
          <p:nvPr>
            <p:ph type="title"/>
          </p:nvPr>
        </p:nvSpPr>
        <p:spPr/>
        <p:txBody>
          <a:bodyPr/>
          <a:lstStyle/>
          <a:p>
            <a:r>
              <a:rPr lang="en-US" dirty="0"/>
              <a:t>Use-Case (Figma)</a:t>
            </a:r>
            <a:endParaRPr lang="en-GB" dirty="0"/>
          </a:p>
        </p:txBody>
      </p:sp>
      <p:sp>
        <p:nvSpPr>
          <p:cNvPr id="3" name="Content Placeholder 2">
            <a:extLst>
              <a:ext uri="{FF2B5EF4-FFF2-40B4-BE49-F238E27FC236}">
                <a16:creationId xmlns:a16="http://schemas.microsoft.com/office/drawing/2014/main" id="{EA6CF578-460E-7BDD-95D2-8D99005E882F}"/>
              </a:ext>
            </a:extLst>
          </p:cNvPr>
          <p:cNvSpPr>
            <a:spLocks noGrp="1"/>
          </p:cNvSpPr>
          <p:nvPr>
            <p:ph idx="1"/>
          </p:nvPr>
        </p:nvSpPr>
        <p:spPr/>
        <p:txBody>
          <a:bodyPr/>
          <a:lstStyle/>
          <a:p>
            <a:r>
              <a:rPr lang="en-US" dirty="0"/>
              <a:t>This use-case shows how a student would interact with the current iteration of AI Study Buddy.</a:t>
            </a:r>
          </a:p>
          <a:p>
            <a:r>
              <a:rPr lang="en-US" dirty="0"/>
              <a:t>Figma allows us to visualise our thought process and allows for substantially easier and accurate prototypes to be created.</a:t>
            </a:r>
          </a:p>
          <a:p>
            <a:r>
              <a:rPr lang="en-GB" dirty="0"/>
              <a:t>With a step-through of the journey, design choices and features are easier to understand before development.</a:t>
            </a:r>
          </a:p>
        </p:txBody>
      </p:sp>
    </p:spTree>
    <p:extLst>
      <p:ext uri="{BB962C8B-B14F-4D97-AF65-F5344CB8AC3E}">
        <p14:creationId xmlns:p14="http://schemas.microsoft.com/office/powerpoint/2010/main" val="423704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EF0E1-B60D-9561-410E-E2C3C3CA75D2}"/>
              </a:ext>
            </a:extLst>
          </p:cNvPr>
          <p:cNvSpPr>
            <a:spLocks noGrp="1"/>
          </p:cNvSpPr>
          <p:nvPr>
            <p:ph type="title"/>
          </p:nvPr>
        </p:nvSpPr>
        <p:spPr/>
        <p:txBody>
          <a:bodyPr/>
          <a:lstStyle/>
          <a:p>
            <a:r>
              <a:rPr lang="en-US" dirty="0"/>
              <a:t>Homepage and Modules</a:t>
            </a:r>
            <a:endParaRPr lang="en-GB" dirty="0"/>
          </a:p>
        </p:txBody>
      </p:sp>
      <p:pic>
        <p:nvPicPr>
          <p:cNvPr id="5" name="Content Placeholder 4">
            <a:extLst>
              <a:ext uri="{FF2B5EF4-FFF2-40B4-BE49-F238E27FC236}">
                <a16:creationId xmlns:a16="http://schemas.microsoft.com/office/drawing/2014/main" id="{703E56BB-7943-2A87-5114-55518A1D2781}"/>
              </a:ext>
            </a:extLst>
          </p:cNvPr>
          <p:cNvPicPr>
            <a:picLocks noGrp="1" noChangeAspect="1"/>
          </p:cNvPicPr>
          <p:nvPr>
            <p:ph idx="1"/>
          </p:nvPr>
        </p:nvPicPr>
        <p:blipFill>
          <a:blip r:embed="rId2"/>
          <a:stretch>
            <a:fillRect/>
          </a:stretch>
        </p:blipFill>
        <p:spPr>
          <a:xfrm>
            <a:off x="-4076" y="2095500"/>
            <a:ext cx="4572083" cy="3213100"/>
          </a:xfrm>
          <a:prstGeom prst="rect">
            <a:avLst/>
          </a:prstGeom>
        </p:spPr>
      </p:pic>
      <p:pic>
        <p:nvPicPr>
          <p:cNvPr id="7" name="Picture 6">
            <a:extLst>
              <a:ext uri="{FF2B5EF4-FFF2-40B4-BE49-F238E27FC236}">
                <a16:creationId xmlns:a16="http://schemas.microsoft.com/office/drawing/2014/main" id="{EAC6D939-8188-A716-FE72-6DB417C5AF94}"/>
              </a:ext>
            </a:extLst>
          </p:cNvPr>
          <p:cNvPicPr>
            <a:picLocks noChangeAspect="1"/>
          </p:cNvPicPr>
          <p:nvPr/>
        </p:nvPicPr>
        <p:blipFill>
          <a:blip r:embed="rId3"/>
          <a:stretch>
            <a:fillRect/>
          </a:stretch>
        </p:blipFill>
        <p:spPr>
          <a:xfrm>
            <a:off x="4648200" y="2095500"/>
            <a:ext cx="4451912" cy="3213099"/>
          </a:xfrm>
          <a:prstGeom prst="rect">
            <a:avLst/>
          </a:prstGeom>
        </p:spPr>
      </p:pic>
    </p:spTree>
    <p:extLst>
      <p:ext uri="{BB962C8B-B14F-4D97-AF65-F5344CB8AC3E}">
        <p14:creationId xmlns:p14="http://schemas.microsoft.com/office/powerpoint/2010/main" val="2156734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024CB-32FF-FBB1-00FE-8E7E4019FF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8FE397-0C1A-A554-81B3-A7A9674E2480}"/>
              </a:ext>
            </a:extLst>
          </p:cNvPr>
          <p:cNvSpPr>
            <a:spLocks noGrp="1"/>
          </p:cNvSpPr>
          <p:nvPr>
            <p:ph type="title"/>
          </p:nvPr>
        </p:nvSpPr>
        <p:spPr/>
        <p:txBody>
          <a:bodyPr/>
          <a:lstStyle/>
          <a:p>
            <a:r>
              <a:rPr lang="en-US" dirty="0"/>
              <a:t>Mathematics and Quizzing</a:t>
            </a:r>
            <a:endParaRPr lang="en-GB" dirty="0"/>
          </a:p>
        </p:txBody>
      </p:sp>
      <p:pic>
        <p:nvPicPr>
          <p:cNvPr id="5" name="Content Placeholder 4">
            <a:extLst>
              <a:ext uri="{FF2B5EF4-FFF2-40B4-BE49-F238E27FC236}">
                <a16:creationId xmlns:a16="http://schemas.microsoft.com/office/drawing/2014/main" id="{DF13A45E-9087-EFC6-457A-35DDCF4AE87A}"/>
              </a:ext>
            </a:extLst>
          </p:cNvPr>
          <p:cNvPicPr>
            <a:picLocks noGrp="1" noChangeAspect="1"/>
          </p:cNvPicPr>
          <p:nvPr>
            <p:ph idx="1"/>
          </p:nvPr>
        </p:nvPicPr>
        <p:blipFill>
          <a:blip r:embed="rId2"/>
          <a:srcRect/>
          <a:stretch/>
        </p:blipFill>
        <p:spPr>
          <a:xfrm>
            <a:off x="-4076" y="2095500"/>
            <a:ext cx="4572083" cy="3213100"/>
          </a:xfrm>
          <a:prstGeom prst="rect">
            <a:avLst/>
          </a:prstGeom>
        </p:spPr>
      </p:pic>
      <p:pic>
        <p:nvPicPr>
          <p:cNvPr id="7" name="Picture 6">
            <a:extLst>
              <a:ext uri="{FF2B5EF4-FFF2-40B4-BE49-F238E27FC236}">
                <a16:creationId xmlns:a16="http://schemas.microsoft.com/office/drawing/2014/main" id="{CA1FDFDC-20DF-3AAC-FC4E-86D7F5618644}"/>
              </a:ext>
            </a:extLst>
          </p:cNvPr>
          <p:cNvPicPr>
            <a:picLocks noChangeAspect="1"/>
          </p:cNvPicPr>
          <p:nvPr/>
        </p:nvPicPr>
        <p:blipFill>
          <a:blip r:embed="rId3"/>
          <a:srcRect/>
          <a:stretch/>
        </p:blipFill>
        <p:spPr>
          <a:xfrm>
            <a:off x="4639733" y="2095500"/>
            <a:ext cx="4460379" cy="3213100"/>
          </a:xfrm>
          <a:prstGeom prst="rect">
            <a:avLst/>
          </a:prstGeom>
        </p:spPr>
      </p:pic>
    </p:spTree>
    <p:extLst>
      <p:ext uri="{BB962C8B-B14F-4D97-AF65-F5344CB8AC3E}">
        <p14:creationId xmlns:p14="http://schemas.microsoft.com/office/powerpoint/2010/main" val="3467074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C7ECA-E2D3-48C4-F028-34E205A17F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F96702-2E91-8E7B-1E35-01F8634F980B}"/>
              </a:ext>
            </a:extLst>
          </p:cNvPr>
          <p:cNvSpPr>
            <a:spLocks noGrp="1"/>
          </p:cNvSpPr>
          <p:nvPr>
            <p:ph type="title"/>
          </p:nvPr>
        </p:nvSpPr>
        <p:spPr/>
        <p:txBody>
          <a:bodyPr/>
          <a:lstStyle/>
          <a:p>
            <a:r>
              <a:rPr lang="en-US" dirty="0"/>
              <a:t>Pomodoro and Notes</a:t>
            </a:r>
            <a:endParaRPr lang="en-GB" dirty="0"/>
          </a:p>
        </p:txBody>
      </p:sp>
      <p:pic>
        <p:nvPicPr>
          <p:cNvPr id="5" name="Content Placeholder 4">
            <a:extLst>
              <a:ext uri="{FF2B5EF4-FFF2-40B4-BE49-F238E27FC236}">
                <a16:creationId xmlns:a16="http://schemas.microsoft.com/office/drawing/2014/main" id="{71364C07-A413-740E-2D45-027BFC551CA7}"/>
              </a:ext>
            </a:extLst>
          </p:cNvPr>
          <p:cNvPicPr>
            <a:picLocks noGrp="1" noChangeAspect="1"/>
          </p:cNvPicPr>
          <p:nvPr>
            <p:ph idx="1"/>
          </p:nvPr>
        </p:nvPicPr>
        <p:blipFill>
          <a:blip r:embed="rId2"/>
          <a:srcRect/>
          <a:stretch/>
        </p:blipFill>
        <p:spPr>
          <a:xfrm>
            <a:off x="-4076" y="2095500"/>
            <a:ext cx="4572083" cy="3213100"/>
          </a:xfrm>
          <a:prstGeom prst="rect">
            <a:avLst/>
          </a:prstGeom>
        </p:spPr>
      </p:pic>
      <p:pic>
        <p:nvPicPr>
          <p:cNvPr id="7" name="Picture 6">
            <a:extLst>
              <a:ext uri="{FF2B5EF4-FFF2-40B4-BE49-F238E27FC236}">
                <a16:creationId xmlns:a16="http://schemas.microsoft.com/office/drawing/2014/main" id="{9A6FFFA4-7659-E218-2796-30592BEFCB21}"/>
              </a:ext>
            </a:extLst>
          </p:cNvPr>
          <p:cNvPicPr>
            <a:picLocks noChangeAspect="1"/>
          </p:cNvPicPr>
          <p:nvPr/>
        </p:nvPicPr>
        <p:blipFill>
          <a:blip r:embed="rId3"/>
          <a:srcRect/>
          <a:stretch/>
        </p:blipFill>
        <p:spPr>
          <a:xfrm>
            <a:off x="4639733" y="2110769"/>
            <a:ext cx="4460379" cy="3182562"/>
          </a:xfrm>
          <a:prstGeom prst="rect">
            <a:avLst/>
          </a:prstGeom>
        </p:spPr>
      </p:pic>
    </p:spTree>
    <p:extLst>
      <p:ext uri="{BB962C8B-B14F-4D97-AF65-F5344CB8AC3E}">
        <p14:creationId xmlns:p14="http://schemas.microsoft.com/office/powerpoint/2010/main" val="1966720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616EE-90FD-F8B0-A525-876FDBC1D9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4455CB-3E8B-0E17-CCB5-DAB133CC1C6E}"/>
              </a:ext>
            </a:extLst>
          </p:cNvPr>
          <p:cNvSpPr>
            <a:spLocks noGrp="1"/>
          </p:cNvSpPr>
          <p:nvPr>
            <p:ph type="title"/>
          </p:nvPr>
        </p:nvSpPr>
        <p:spPr/>
        <p:txBody>
          <a:bodyPr/>
          <a:lstStyle/>
          <a:p>
            <a:r>
              <a:rPr lang="en-US" dirty="0" err="1"/>
              <a:t>REferences</a:t>
            </a:r>
            <a:endParaRPr lang="en-GB" dirty="0"/>
          </a:p>
        </p:txBody>
      </p:sp>
      <p:sp>
        <p:nvSpPr>
          <p:cNvPr id="4" name="Content Placeholder 3">
            <a:extLst>
              <a:ext uri="{FF2B5EF4-FFF2-40B4-BE49-F238E27FC236}">
                <a16:creationId xmlns:a16="http://schemas.microsoft.com/office/drawing/2014/main" id="{795E54F7-D8E2-77CC-2D3D-925CA483F57B}"/>
              </a:ext>
            </a:extLst>
          </p:cNvPr>
          <p:cNvSpPr>
            <a:spLocks noGrp="1"/>
          </p:cNvSpPr>
          <p:nvPr>
            <p:ph idx="1"/>
          </p:nvPr>
        </p:nvSpPr>
        <p:spPr>
          <a:xfrm>
            <a:off x="685346" y="2096063"/>
            <a:ext cx="7866226" cy="4152335"/>
          </a:xfrm>
        </p:spPr>
        <p:txBody>
          <a:bodyPr>
            <a:normAutofit fontScale="77500" lnSpcReduction="20000"/>
          </a:bodyPr>
          <a:lstStyle/>
          <a:p>
            <a:r>
              <a:rPr lang="en-GB" dirty="0" err="1">
                <a:effectLst/>
              </a:rPr>
              <a:t>Alsanousi</a:t>
            </a:r>
            <a:r>
              <a:rPr lang="en-GB" dirty="0">
                <a:effectLst/>
              </a:rPr>
              <a:t>, B., Abdulmohsen, A. S., &amp; Do, H. (2023). Investigating the User Experience and Evaluating Usability Issues in AI-Enabled Learning Mobile Apps: An Analysis of User Reviews.</a:t>
            </a:r>
          </a:p>
          <a:p>
            <a:r>
              <a:rPr lang="en-GB" dirty="0">
                <a:effectLst/>
              </a:rPr>
              <a:t>Jin, S.‑H., </a:t>
            </a:r>
            <a:r>
              <a:rPr lang="en-GB" dirty="0" err="1">
                <a:effectLst/>
              </a:rPr>
              <a:t>Im</a:t>
            </a:r>
            <a:r>
              <a:rPr lang="en-GB" dirty="0">
                <a:effectLst/>
              </a:rPr>
              <a:t>, K., Roll, I., &amp; Seo, K. (2023). Supporting students’ self-regulated learning in online learning using artificial intelligence applications.</a:t>
            </a:r>
          </a:p>
          <a:p>
            <a:r>
              <a:rPr lang="en-GB" dirty="0">
                <a:effectLst/>
              </a:rPr>
              <a:t>Lai , C.-L. (2021). Exploring University Students’ Preferences for AI-Assisted Learning Environment: A Drawing Analysis with Activity Theory Framework.</a:t>
            </a:r>
          </a:p>
          <a:p>
            <a:r>
              <a:rPr lang="en-GB" dirty="0">
                <a:effectLst/>
              </a:rPr>
              <a:t>Mahendra, M., </a:t>
            </a:r>
            <a:r>
              <a:rPr lang="en-GB" dirty="0" err="1">
                <a:effectLst/>
              </a:rPr>
              <a:t>Nurkamilah</a:t>
            </a:r>
            <a:r>
              <a:rPr lang="en-GB" dirty="0">
                <a:effectLst/>
              </a:rPr>
              <a:t>, N., &amp; Sari, C. (2023). Artificial-Intelligence powered App as learning aid in improving learning autonomy: Students’ perspective .</a:t>
            </a:r>
          </a:p>
          <a:p>
            <a:r>
              <a:rPr lang="en-GB" dirty="0">
                <a:effectLst/>
              </a:rPr>
              <a:t>Rahman , M., Hossain , M., Ismail , N., Hossen, M., &amp; Sultana, M. (2025). Determinants of students’ adoption of AI chatbots in higher education: the moderating role of tech readiness.</a:t>
            </a:r>
          </a:p>
          <a:p>
            <a:r>
              <a:rPr lang="en-GB" dirty="0">
                <a:effectLst/>
              </a:rPr>
              <a:t>Rehman, M., Ismail, N., Hossen, M., &amp; Hossain, M. (2025). Students’ mindset to adopt AI chatbots for effectiveness of online learning in higher education.</a:t>
            </a:r>
          </a:p>
          <a:p>
            <a:pPr marL="0" indent="0">
              <a:buNone/>
            </a:pPr>
            <a:endParaRPr lang="en-US" dirty="0"/>
          </a:p>
        </p:txBody>
      </p:sp>
    </p:spTree>
    <p:extLst>
      <p:ext uri="{BB962C8B-B14F-4D97-AF65-F5344CB8AC3E}">
        <p14:creationId xmlns:p14="http://schemas.microsoft.com/office/powerpoint/2010/main" val="2406855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B5BBC-DDEC-093D-978B-7F6051051B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FBFEC9-A2A6-18A1-574D-2CAC3CA22E8F}"/>
              </a:ext>
            </a:extLst>
          </p:cNvPr>
          <p:cNvSpPr>
            <a:spLocks noGrp="1"/>
          </p:cNvSpPr>
          <p:nvPr>
            <p:ph type="title"/>
          </p:nvPr>
        </p:nvSpPr>
        <p:spPr/>
        <p:txBody>
          <a:bodyPr/>
          <a:lstStyle/>
          <a:p>
            <a:r>
              <a:rPr lang="en-US" dirty="0" err="1"/>
              <a:t>REferences</a:t>
            </a:r>
            <a:endParaRPr lang="en-GB" dirty="0"/>
          </a:p>
        </p:txBody>
      </p:sp>
      <p:sp>
        <p:nvSpPr>
          <p:cNvPr id="4" name="Content Placeholder 3">
            <a:extLst>
              <a:ext uri="{FF2B5EF4-FFF2-40B4-BE49-F238E27FC236}">
                <a16:creationId xmlns:a16="http://schemas.microsoft.com/office/drawing/2014/main" id="{CDDBB8A3-9C6A-0D67-5901-65D3D75BEE36}"/>
              </a:ext>
            </a:extLst>
          </p:cNvPr>
          <p:cNvSpPr>
            <a:spLocks noGrp="1"/>
          </p:cNvSpPr>
          <p:nvPr>
            <p:ph idx="1"/>
          </p:nvPr>
        </p:nvSpPr>
        <p:spPr>
          <a:xfrm>
            <a:off x="685346" y="2096063"/>
            <a:ext cx="7866226" cy="4152335"/>
          </a:xfrm>
        </p:spPr>
        <p:txBody>
          <a:bodyPr>
            <a:normAutofit fontScale="85000" lnSpcReduction="10000"/>
          </a:bodyPr>
          <a:lstStyle/>
          <a:p>
            <a:r>
              <a:rPr lang="en-GB" dirty="0">
                <a:effectLst/>
              </a:rPr>
              <a:t>Stohr, C., Ou, A., &amp; </a:t>
            </a:r>
            <a:r>
              <a:rPr lang="en-GB" dirty="0" err="1">
                <a:effectLst/>
              </a:rPr>
              <a:t>Malmstr</a:t>
            </a:r>
            <a:r>
              <a:rPr lang="en-GB" dirty="0">
                <a:effectLst/>
              </a:rPr>
              <a:t>¨ , H. (2024). Perceptions and usage of AI chatbots among students in higher education across genders, academic levels and fields of study.</a:t>
            </a:r>
          </a:p>
          <a:p>
            <a:r>
              <a:rPr lang="en-GB" dirty="0">
                <a:effectLst/>
              </a:rPr>
              <a:t>Damian T. Gordon,</a:t>
            </a:r>
            <a:r>
              <a:rPr lang="en-GB" b="1" dirty="0">
                <a:effectLst/>
              </a:rPr>
              <a:t> </a:t>
            </a:r>
            <a:r>
              <a:rPr lang="en-GB" i="1" dirty="0">
                <a:effectLst/>
              </a:rPr>
              <a:t>LinkedIn, </a:t>
            </a:r>
            <a:r>
              <a:rPr lang="en-GB" i="1" dirty="0" err="1">
                <a:effectLst/>
              </a:rPr>
              <a:t>Retrived</a:t>
            </a:r>
            <a:r>
              <a:rPr lang="en-GB" i="1" dirty="0">
                <a:effectLst/>
              </a:rPr>
              <a:t> September 30,2025, from </a:t>
            </a:r>
            <a:r>
              <a:rPr lang="en-GB" dirty="0">
                <a:effectLst/>
                <a:hlinkClick r:id="rId2"/>
              </a:rPr>
              <a:t>https://www.linkedin.com/posts/damiangordon_it-is-clear-to-me-that-many-of-the-so-called-activity-7360342318572290048-WSrn?utm_source=social_share_send&amp;utm_medium=member_desktop_web&amp;rcm=ACoAADd0OCQBJWxU0U7mnSEBNptZD1UKEu0wkps</a:t>
            </a:r>
            <a:endParaRPr lang="en-GB" dirty="0">
              <a:effectLst/>
            </a:endParaRPr>
          </a:p>
          <a:p>
            <a:r>
              <a:rPr lang="en-GB" dirty="0">
                <a:effectLst/>
              </a:rPr>
              <a:t>Damian T. Gordon,</a:t>
            </a:r>
            <a:r>
              <a:rPr lang="en-GB" b="1" dirty="0">
                <a:effectLst/>
              </a:rPr>
              <a:t> </a:t>
            </a:r>
            <a:r>
              <a:rPr lang="en-GB" i="1" dirty="0">
                <a:effectLst/>
              </a:rPr>
              <a:t>LinkedIn, </a:t>
            </a:r>
            <a:r>
              <a:rPr lang="en-GB" i="1" dirty="0" err="1">
                <a:effectLst/>
              </a:rPr>
              <a:t>Retrived</a:t>
            </a:r>
            <a:r>
              <a:rPr lang="en-GB" i="1" dirty="0">
                <a:effectLst/>
              </a:rPr>
              <a:t> September 30,2025, from </a:t>
            </a:r>
            <a:r>
              <a:rPr lang="en-GB" dirty="0">
                <a:effectLst/>
                <a:hlinkClick r:id="rId3"/>
              </a:rPr>
              <a:t>https://www.linkedin.com/posts/louise-glynn-80576619_frequent-ai-chatbot-use-associated-with-lower-activity-7377845191094865920-yMlW?utm_source=social_share_send&amp;utm_medium=member_desktop_web&amp;rcm=ACoAADd0OCQBJWxU0U7mnSEBNptZD1UKEu0wkps</a:t>
            </a:r>
            <a:endParaRPr lang="en-GB" dirty="0">
              <a:effectLst/>
            </a:endParaRPr>
          </a:p>
          <a:p>
            <a:endParaRPr lang="en-GB" dirty="0">
              <a:effectLst/>
            </a:endParaRPr>
          </a:p>
          <a:p>
            <a:pPr marL="0" indent="0">
              <a:buNone/>
            </a:pPr>
            <a:endParaRPr lang="en-US" dirty="0"/>
          </a:p>
        </p:txBody>
      </p:sp>
    </p:spTree>
    <p:extLst>
      <p:ext uri="{BB962C8B-B14F-4D97-AF65-F5344CB8AC3E}">
        <p14:creationId xmlns:p14="http://schemas.microsoft.com/office/powerpoint/2010/main" val="661733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ECB09-1D90-94B7-D73C-7EC08EED18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BEC35C-073B-171B-FB6C-B4D9F79254A9}"/>
              </a:ext>
            </a:extLst>
          </p:cNvPr>
          <p:cNvSpPr>
            <a:spLocks noGrp="1"/>
          </p:cNvSpPr>
          <p:nvPr>
            <p:ph type="title"/>
          </p:nvPr>
        </p:nvSpPr>
        <p:spPr>
          <a:xfrm>
            <a:off x="3162314" y="567269"/>
            <a:ext cx="3150053" cy="1326321"/>
          </a:xfrm>
        </p:spPr>
        <p:txBody>
          <a:bodyPr/>
          <a:lstStyle/>
          <a:p>
            <a:r>
              <a:rPr lang="en-US" dirty="0"/>
              <a:t>Thank You</a:t>
            </a:r>
            <a:endParaRPr dirty="0"/>
          </a:p>
        </p:txBody>
      </p:sp>
      <p:sp>
        <p:nvSpPr>
          <p:cNvPr id="3" name="Content Placeholder 2">
            <a:extLst>
              <a:ext uri="{FF2B5EF4-FFF2-40B4-BE49-F238E27FC236}">
                <a16:creationId xmlns:a16="http://schemas.microsoft.com/office/drawing/2014/main" id="{C2444B57-A428-5173-3813-88FE2A8ABB74}"/>
              </a:ext>
            </a:extLst>
          </p:cNvPr>
          <p:cNvSpPr>
            <a:spLocks noGrp="1"/>
          </p:cNvSpPr>
          <p:nvPr>
            <p:ph idx="1"/>
          </p:nvPr>
        </p:nvSpPr>
        <p:spPr>
          <a:xfrm>
            <a:off x="854679" y="2315650"/>
            <a:ext cx="7765322" cy="1654669"/>
          </a:xfrm>
        </p:spPr>
        <p:txBody>
          <a:bodyPr>
            <a:normAutofit/>
          </a:bodyPr>
          <a:lstStyle/>
          <a:p>
            <a:pPr marL="0" indent="0">
              <a:buNone/>
            </a:pPr>
            <a:r>
              <a:rPr lang="en-US" sz="8000" dirty="0"/>
              <a:t>Any Questions?</a:t>
            </a:r>
            <a:endParaRPr sz="8000" dirty="0"/>
          </a:p>
        </p:txBody>
      </p:sp>
    </p:spTree>
    <p:extLst>
      <p:ext uri="{BB962C8B-B14F-4D97-AF65-F5344CB8AC3E}">
        <p14:creationId xmlns:p14="http://schemas.microsoft.com/office/powerpoint/2010/main" val="2064260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3B401-AA76-FA4F-2135-AD864EEE8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873EB-672C-D897-8DA3-206C677E0301}"/>
              </a:ext>
            </a:extLst>
          </p:cNvPr>
          <p:cNvSpPr>
            <a:spLocks noGrp="1"/>
          </p:cNvSpPr>
          <p:nvPr>
            <p:ph type="title"/>
          </p:nvPr>
        </p:nvSpPr>
        <p:spPr>
          <a:xfrm>
            <a:off x="956734" y="567269"/>
            <a:ext cx="7433734" cy="1326321"/>
          </a:xfrm>
        </p:spPr>
        <p:txBody>
          <a:bodyPr>
            <a:normAutofit/>
          </a:bodyPr>
          <a:lstStyle/>
          <a:p>
            <a:r>
              <a:rPr lang="en-US" dirty="0"/>
              <a:t>Persona 1 – The Consistent Studier</a:t>
            </a:r>
            <a:endParaRPr dirty="0"/>
          </a:p>
        </p:txBody>
      </p:sp>
      <p:pic>
        <p:nvPicPr>
          <p:cNvPr id="7" name="Picture 6">
            <a:extLst>
              <a:ext uri="{FF2B5EF4-FFF2-40B4-BE49-F238E27FC236}">
                <a16:creationId xmlns:a16="http://schemas.microsoft.com/office/drawing/2014/main" id="{FE07BACE-7DBB-2ADA-CB0E-42ECA824F13E}"/>
              </a:ext>
            </a:extLst>
          </p:cNvPr>
          <p:cNvPicPr>
            <a:picLocks noChangeAspect="1"/>
          </p:cNvPicPr>
          <p:nvPr/>
        </p:nvPicPr>
        <p:blipFill>
          <a:blip r:embed="rId2"/>
          <a:srcRect/>
          <a:stretch/>
        </p:blipFill>
        <p:spPr>
          <a:xfrm>
            <a:off x="0" y="1813661"/>
            <a:ext cx="9144000" cy="5038679"/>
          </a:xfrm>
          <a:prstGeom prst="rect">
            <a:avLst/>
          </a:prstGeom>
        </p:spPr>
      </p:pic>
    </p:spTree>
    <p:extLst>
      <p:ext uri="{BB962C8B-B14F-4D97-AF65-F5344CB8AC3E}">
        <p14:creationId xmlns:p14="http://schemas.microsoft.com/office/powerpoint/2010/main" val="1645633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7B72C-40FF-6616-3A0A-A30AFD2EC7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AD494-B301-08AD-6D1D-C5178EEE7EEE}"/>
              </a:ext>
            </a:extLst>
          </p:cNvPr>
          <p:cNvSpPr>
            <a:spLocks noGrp="1"/>
          </p:cNvSpPr>
          <p:nvPr>
            <p:ph type="title"/>
          </p:nvPr>
        </p:nvSpPr>
        <p:spPr>
          <a:xfrm>
            <a:off x="956734" y="567269"/>
            <a:ext cx="7433734" cy="1326321"/>
          </a:xfrm>
        </p:spPr>
        <p:txBody>
          <a:bodyPr>
            <a:normAutofit/>
          </a:bodyPr>
          <a:lstStyle/>
          <a:p>
            <a:r>
              <a:rPr lang="en-US" dirty="0"/>
              <a:t>Persona 2 – 4</a:t>
            </a:r>
            <a:r>
              <a:rPr lang="en-US" baseline="30000" dirty="0"/>
              <a:t>th</a:t>
            </a:r>
            <a:r>
              <a:rPr lang="en-US" dirty="0"/>
              <a:t> Year Coaster</a:t>
            </a:r>
            <a:endParaRPr dirty="0"/>
          </a:p>
        </p:txBody>
      </p:sp>
      <p:pic>
        <p:nvPicPr>
          <p:cNvPr id="5" name="Picture 4">
            <a:extLst>
              <a:ext uri="{FF2B5EF4-FFF2-40B4-BE49-F238E27FC236}">
                <a16:creationId xmlns:a16="http://schemas.microsoft.com/office/drawing/2014/main" id="{A7EACB33-C289-E416-FF10-521D43CD20F5}"/>
              </a:ext>
            </a:extLst>
          </p:cNvPr>
          <p:cNvPicPr>
            <a:picLocks noChangeAspect="1"/>
          </p:cNvPicPr>
          <p:nvPr/>
        </p:nvPicPr>
        <p:blipFill>
          <a:blip r:embed="rId2"/>
          <a:srcRect/>
          <a:stretch/>
        </p:blipFill>
        <p:spPr>
          <a:xfrm>
            <a:off x="10238" y="1812029"/>
            <a:ext cx="9123523" cy="5045971"/>
          </a:xfrm>
          <a:prstGeom prst="rect">
            <a:avLst/>
          </a:prstGeom>
        </p:spPr>
      </p:pic>
    </p:spTree>
    <p:extLst>
      <p:ext uri="{BB962C8B-B14F-4D97-AF65-F5344CB8AC3E}">
        <p14:creationId xmlns:p14="http://schemas.microsoft.com/office/powerpoint/2010/main" val="3337413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DCF31-C341-4463-0A0C-B79EA04E06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6A49D-134A-6F6E-C124-412DEC42422A}"/>
              </a:ext>
            </a:extLst>
          </p:cNvPr>
          <p:cNvSpPr>
            <a:spLocks noGrp="1"/>
          </p:cNvSpPr>
          <p:nvPr>
            <p:ph type="title"/>
          </p:nvPr>
        </p:nvSpPr>
        <p:spPr>
          <a:xfrm>
            <a:off x="956734" y="567269"/>
            <a:ext cx="7433734" cy="1326321"/>
          </a:xfrm>
        </p:spPr>
        <p:txBody>
          <a:bodyPr>
            <a:normAutofit/>
          </a:bodyPr>
          <a:lstStyle/>
          <a:p>
            <a:r>
              <a:rPr lang="en-US" dirty="0"/>
              <a:t>Persona 3 – Mature Student</a:t>
            </a:r>
            <a:endParaRPr dirty="0"/>
          </a:p>
        </p:txBody>
      </p:sp>
      <p:pic>
        <p:nvPicPr>
          <p:cNvPr id="5" name="Picture 4">
            <a:extLst>
              <a:ext uri="{FF2B5EF4-FFF2-40B4-BE49-F238E27FC236}">
                <a16:creationId xmlns:a16="http://schemas.microsoft.com/office/drawing/2014/main" id="{9F64EDF2-C118-F295-3D49-9C5ECDCBD2D5}"/>
              </a:ext>
            </a:extLst>
          </p:cNvPr>
          <p:cNvPicPr>
            <a:picLocks noChangeAspect="1"/>
          </p:cNvPicPr>
          <p:nvPr/>
        </p:nvPicPr>
        <p:blipFill>
          <a:blip r:embed="rId2"/>
          <a:srcRect/>
          <a:stretch/>
        </p:blipFill>
        <p:spPr>
          <a:xfrm>
            <a:off x="10719" y="1812029"/>
            <a:ext cx="9122561" cy="5045971"/>
          </a:xfrm>
          <a:prstGeom prst="rect">
            <a:avLst/>
          </a:prstGeom>
        </p:spPr>
      </p:pic>
    </p:spTree>
    <p:extLst>
      <p:ext uri="{BB962C8B-B14F-4D97-AF65-F5344CB8AC3E}">
        <p14:creationId xmlns:p14="http://schemas.microsoft.com/office/powerpoint/2010/main" val="2783187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0DF91-2100-FC6B-EEB0-3F85FF2C03F1}"/>
              </a:ext>
            </a:extLst>
          </p:cNvPr>
          <p:cNvSpPr>
            <a:spLocks noGrp="1"/>
          </p:cNvSpPr>
          <p:nvPr>
            <p:ph type="title"/>
          </p:nvPr>
        </p:nvSpPr>
        <p:spPr/>
        <p:txBody>
          <a:bodyPr/>
          <a:lstStyle/>
          <a:p>
            <a:r>
              <a:rPr lang="en-GB" dirty="0"/>
              <a:t>AI in Education Research</a:t>
            </a:r>
            <a:endParaRPr lang="en-US" dirty="0"/>
          </a:p>
        </p:txBody>
      </p:sp>
      <p:sp>
        <p:nvSpPr>
          <p:cNvPr id="3" name="Content Placeholder 2">
            <a:extLst>
              <a:ext uri="{FF2B5EF4-FFF2-40B4-BE49-F238E27FC236}">
                <a16:creationId xmlns:a16="http://schemas.microsoft.com/office/drawing/2014/main" id="{11B72036-317F-C29C-F5C1-B66B1D3DF379}"/>
              </a:ext>
            </a:extLst>
          </p:cNvPr>
          <p:cNvSpPr>
            <a:spLocks noGrp="1"/>
          </p:cNvSpPr>
          <p:nvPr>
            <p:ph idx="1"/>
          </p:nvPr>
        </p:nvSpPr>
        <p:spPr>
          <a:xfrm>
            <a:off x="685345" y="2096063"/>
            <a:ext cx="7947377" cy="4152335"/>
          </a:xfrm>
        </p:spPr>
        <p:txBody>
          <a:bodyPr/>
          <a:lstStyle/>
          <a:p>
            <a:pPr marL="457200" lvl="1" indent="0">
              <a:buNone/>
            </a:pPr>
            <a:endParaRPr lang="en-GB" dirty="0"/>
          </a:p>
          <a:p>
            <a:r>
              <a:rPr lang="en-GB" b="1" dirty="0"/>
              <a:t>Key Areas Explored</a:t>
            </a:r>
            <a:r>
              <a:rPr lang="en-GB" dirty="0"/>
              <a:t>:</a:t>
            </a:r>
          </a:p>
          <a:p>
            <a:pPr lvl="1"/>
            <a:r>
              <a:rPr lang="en-GB" dirty="0"/>
              <a:t>Benefits of AI in education</a:t>
            </a:r>
          </a:p>
          <a:p>
            <a:pPr lvl="1"/>
            <a:r>
              <a:rPr lang="en-GB" dirty="0"/>
              <a:t>Challenges &amp; limitations in adoption</a:t>
            </a:r>
          </a:p>
          <a:p>
            <a:pPr lvl="1"/>
            <a:r>
              <a:rPr lang="en-GB" dirty="0"/>
              <a:t>Factors influencing adoption</a:t>
            </a:r>
          </a:p>
        </p:txBody>
      </p:sp>
    </p:spTree>
    <p:extLst>
      <p:ext uri="{BB962C8B-B14F-4D97-AF65-F5344CB8AC3E}">
        <p14:creationId xmlns:p14="http://schemas.microsoft.com/office/powerpoint/2010/main" val="765608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95A13-AD01-1AEA-606C-16C36863971B}"/>
              </a:ext>
            </a:extLst>
          </p:cNvPr>
          <p:cNvSpPr>
            <a:spLocks noGrp="1"/>
          </p:cNvSpPr>
          <p:nvPr>
            <p:ph type="title"/>
          </p:nvPr>
        </p:nvSpPr>
        <p:spPr/>
        <p:txBody>
          <a:bodyPr/>
          <a:lstStyle/>
          <a:p>
            <a:r>
              <a:rPr lang="en-GB" dirty="0">
                <a:effectLst/>
              </a:rPr>
              <a:t>Benefits of AI in Education </a:t>
            </a:r>
            <a:endParaRPr lang="en-US" dirty="0"/>
          </a:p>
        </p:txBody>
      </p:sp>
      <p:sp>
        <p:nvSpPr>
          <p:cNvPr id="3" name="Content Placeholder 2">
            <a:extLst>
              <a:ext uri="{FF2B5EF4-FFF2-40B4-BE49-F238E27FC236}">
                <a16:creationId xmlns:a16="http://schemas.microsoft.com/office/drawing/2014/main" id="{A3F504F6-1874-1550-1B0D-E894E4019193}"/>
              </a:ext>
            </a:extLst>
          </p:cNvPr>
          <p:cNvSpPr>
            <a:spLocks noGrp="1"/>
          </p:cNvSpPr>
          <p:nvPr>
            <p:ph idx="1"/>
          </p:nvPr>
        </p:nvSpPr>
        <p:spPr/>
        <p:txBody>
          <a:bodyPr/>
          <a:lstStyle/>
          <a:p>
            <a:pPr eaLnBrk="0" fontAlgn="base" hangingPunct="0">
              <a:lnSpc>
                <a:spcPct val="150000"/>
              </a:lnSpc>
              <a:spcBef>
                <a:spcPct val="0"/>
              </a:spcBef>
              <a:spcAft>
                <a:spcPct val="0"/>
              </a:spcAft>
            </a:pPr>
            <a:r>
              <a:rPr lang="en-US" altLang="en-US" dirty="0">
                <a:effectLst/>
              </a:rPr>
              <a:t>Chatbots improve task efficiency and access to resources.</a:t>
            </a:r>
          </a:p>
          <a:p>
            <a:pPr eaLnBrk="0" fontAlgn="base" hangingPunct="0">
              <a:lnSpc>
                <a:spcPct val="150000"/>
              </a:lnSpc>
              <a:spcBef>
                <a:spcPct val="0"/>
              </a:spcBef>
              <a:spcAft>
                <a:spcPct val="0"/>
              </a:spcAft>
            </a:pPr>
            <a:r>
              <a:rPr lang="en-US" altLang="en-US" dirty="0">
                <a:effectLst/>
              </a:rPr>
              <a:t>Students prefer personalized support and real-time feedback.</a:t>
            </a:r>
          </a:p>
          <a:p>
            <a:pPr eaLnBrk="0" fontAlgn="base" hangingPunct="0">
              <a:lnSpc>
                <a:spcPct val="150000"/>
              </a:lnSpc>
              <a:spcBef>
                <a:spcPct val="0"/>
              </a:spcBef>
              <a:spcAft>
                <a:spcPct val="0"/>
              </a:spcAft>
            </a:pPr>
            <a:r>
              <a:rPr lang="en-US" altLang="en-US" dirty="0">
                <a:effectLst/>
              </a:rPr>
              <a:t>IMAN Vocab App boosts vocabulary with real-time object recognition.</a:t>
            </a:r>
          </a:p>
          <a:p>
            <a:pPr eaLnBrk="0" fontAlgn="base" hangingPunct="0">
              <a:lnSpc>
                <a:spcPct val="150000"/>
              </a:lnSpc>
              <a:spcBef>
                <a:spcPct val="0"/>
              </a:spcBef>
              <a:spcAft>
                <a:spcPct val="0"/>
              </a:spcAft>
            </a:pPr>
            <a:r>
              <a:rPr lang="en-US" altLang="en-US" dirty="0">
                <a:effectLst/>
              </a:rPr>
              <a:t>AI supports self-regulated learning and goal management.</a:t>
            </a:r>
          </a:p>
          <a:p>
            <a:pPr eaLnBrk="0" fontAlgn="base" hangingPunct="0">
              <a:lnSpc>
                <a:spcPct val="150000"/>
              </a:lnSpc>
              <a:spcBef>
                <a:spcPct val="0"/>
              </a:spcBef>
              <a:spcAft>
                <a:spcPct val="0"/>
              </a:spcAft>
            </a:pPr>
            <a:r>
              <a:rPr lang="en-US" altLang="en-US" dirty="0">
                <a:effectLst/>
              </a:rPr>
              <a:t>Mobile apps enable flexible, anytime learning</a:t>
            </a:r>
          </a:p>
          <a:p>
            <a:endParaRPr lang="en-US" dirty="0"/>
          </a:p>
        </p:txBody>
      </p:sp>
    </p:spTree>
    <p:extLst>
      <p:ext uri="{BB962C8B-B14F-4D97-AF65-F5344CB8AC3E}">
        <p14:creationId xmlns:p14="http://schemas.microsoft.com/office/powerpoint/2010/main" val="1454560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36ADD-21F6-104F-8557-3CDA85890D7D}"/>
              </a:ext>
            </a:extLst>
          </p:cNvPr>
          <p:cNvSpPr>
            <a:spLocks noGrp="1"/>
          </p:cNvSpPr>
          <p:nvPr>
            <p:ph type="title"/>
          </p:nvPr>
        </p:nvSpPr>
        <p:spPr>
          <a:xfrm>
            <a:off x="215777" y="599769"/>
            <a:ext cx="8704459" cy="1326321"/>
          </a:xfrm>
        </p:spPr>
        <p:txBody>
          <a:bodyPr>
            <a:normAutofit fontScale="90000"/>
          </a:bodyPr>
          <a:lstStyle/>
          <a:p>
            <a:pPr algn="l"/>
            <a:r>
              <a:rPr lang="en-GB" dirty="0">
                <a:effectLst/>
              </a:rPr>
              <a:t>Student Perceptions and Adoption</a:t>
            </a:r>
            <a:br>
              <a:rPr lang="en-GB" dirty="0">
                <a:effectLst/>
              </a:rPr>
            </a:br>
            <a:endParaRPr lang="en-US" dirty="0"/>
          </a:p>
        </p:txBody>
      </p:sp>
      <p:sp>
        <p:nvSpPr>
          <p:cNvPr id="3" name="Content Placeholder 2">
            <a:extLst>
              <a:ext uri="{FF2B5EF4-FFF2-40B4-BE49-F238E27FC236}">
                <a16:creationId xmlns:a16="http://schemas.microsoft.com/office/drawing/2014/main" id="{A29BAB89-6F4D-CBE3-E9CA-DF096B48CC4E}"/>
              </a:ext>
            </a:extLst>
          </p:cNvPr>
          <p:cNvSpPr>
            <a:spLocks noGrp="1"/>
          </p:cNvSpPr>
          <p:nvPr>
            <p:ph idx="1"/>
          </p:nvPr>
        </p:nvSpPr>
        <p:spPr/>
        <p:txBody>
          <a:bodyPr/>
          <a:lstStyle/>
          <a:p>
            <a:pPr lvl="0"/>
            <a:r>
              <a:rPr lang="en-GB" dirty="0"/>
              <a:t>Social norms influence AI adoption.</a:t>
            </a:r>
          </a:p>
          <a:p>
            <a:pPr lvl="0"/>
            <a:r>
              <a:rPr lang="en-GB" dirty="0">
                <a:effectLst/>
              </a:rPr>
              <a:t>Adoption influenced by gender, academic level, and field of study.</a:t>
            </a:r>
          </a:p>
          <a:p>
            <a:r>
              <a:rPr lang="en-GB" dirty="0">
                <a:effectLst/>
              </a:rPr>
              <a:t>Concerns about AI replacing traditional teaching.</a:t>
            </a:r>
          </a:p>
          <a:p>
            <a:pPr lvl="0"/>
            <a:r>
              <a:rPr lang="en-GB" dirty="0"/>
              <a:t>Students value cognitive support but miss motivational aid.</a:t>
            </a:r>
          </a:p>
          <a:p>
            <a:pPr lvl="0"/>
            <a:r>
              <a:rPr lang="en-GB" dirty="0"/>
              <a:t>Gender differences in AI concerns</a:t>
            </a:r>
            <a:endParaRPr lang="en-US" dirty="0"/>
          </a:p>
        </p:txBody>
      </p:sp>
    </p:spTree>
    <p:extLst>
      <p:ext uri="{BB962C8B-B14F-4D97-AF65-F5344CB8AC3E}">
        <p14:creationId xmlns:p14="http://schemas.microsoft.com/office/powerpoint/2010/main" val="1490451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36900-1293-E1D0-C9BD-42F7FE65C221}"/>
              </a:ext>
            </a:extLst>
          </p:cNvPr>
          <p:cNvSpPr>
            <a:spLocks noGrp="1"/>
          </p:cNvSpPr>
          <p:nvPr>
            <p:ph type="title"/>
          </p:nvPr>
        </p:nvSpPr>
        <p:spPr/>
        <p:txBody>
          <a:bodyPr/>
          <a:lstStyle/>
          <a:p>
            <a:r>
              <a:rPr lang="en-GB" dirty="0">
                <a:effectLst/>
              </a:rPr>
              <a:t>Challenges and Limitations </a:t>
            </a:r>
            <a:endParaRPr lang="en-US" dirty="0"/>
          </a:p>
        </p:txBody>
      </p:sp>
      <p:sp>
        <p:nvSpPr>
          <p:cNvPr id="3" name="Content Placeholder 2">
            <a:extLst>
              <a:ext uri="{FF2B5EF4-FFF2-40B4-BE49-F238E27FC236}">
                <a16:creationId xmlns:a16="http://schemas.microsoft.com/office/drawing/2014/main" id="{B2776C25-A78D-D895-B107-AEF373EFC955}"/>
              </a:ext>
            </a:extLst>
          </p:cNvPr>
          <p:cNvSpPr>
            <a:spLocks noGrp="1"/>
          </p:cNvSpPr>
          <p:nvPr>
            <p:ph idx="1"/>
          </p:nvPr>
        </p:nvSpPr>
        <p:spPr/>
        <p:txBody>
          <a:bodyPr/>
          <a:lstStyle/>
          <a:p>
            <a:pPr lvl="0"/>
            <a:r>
              <a:rPr lang="en-GB" dirty="0"/>
              <a:t>Ethical concerns: Plagiarism and over-reliance on AI</a:t>
            </a:r>
          </a:p>
          <a:p>
            <a:pPr lvl="0"/>
            <a:r>
              <a:rPr lang="en-GB" dirty="0"/>
              <a:t>Chatbots improve efficiency but have limited academic impact</a:t>
            </a:r>
          </a:p>
          <a:p>
            <a:pPr lvl="0"/>
            <a:r>
              <a:rPr lang="en-GB" dirty="0"/>
              <a:t>Rural students face internet and digital literacy barriers</a:t>
            </a:r>
          </a:p>
          <a:p>
            <a:pPr lvl="0"/>
            <a:r>
              <a:rPr lang="en-GB" dirty="0"/>
              <a:t>Bias in AI tools affects fairness</a:t>
            </a:r>
          </a:p>
          <a:p>
            <a:pPr lvl="0"/>
            <a:r>
              <a:rPr lang="en-GB" dirty="0"/>
              <a:t>AI lacks emotional intelligence for deeper engagement</a:t>
            </a:r>
            <a:endParaRPr lang="en-US" dirty="0"/>
          </a:p>
        </p:txBody>
      </p:sp>
    </p:spTree>
    <p:extLst>
      <p:ext uri="{BB962C8B-B14F-4D97-AF65-F5344CB8AC3E}">
        <p14:creationId xmlns:p14="http://schemas.microsoft.com/office/powerpoint/2010/main" val="2427303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643</TotalTime>
  <Words>1174</Words>
  <Application>Microsoft Macintosh PowerPoint</Application>
  <PresentationFormat>On-screen Show (4:3)</PresentationFormat>
  <Paragraphs>100</Paragraphs>
  <Slides>28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Arial Narrow</vt:lpstr>
      <vt:lpstr>Bookman Old Style</vt:lpstr>
      <vt:lpstr>Calibri</vt:lpstr>
      <vt:lpstr>Rockwell</vt:lpstr>
      <vt:lpstr>Damask</vt:lpstr>
      <vt:lpstr>AI Study Buddy – Week 2</vt:lpstr>
      <vt:lpstr>Personas</vt:lpstr>
      <vt:lpstr>Persona 1 – The Consistent Studier</vt:lpstr>
      <vt:lpstr>Persona 2 – 4th Year Coaster</vt:lpstr>
      <vt:lpstr>Persona 3 – Mature Student</vt:lpstr>
      <vt:lpstr>AI in Education Research</vt:lpstr>
      <vt:lpstr>Benefits of AI in Education </vt:lpstr>
      <vt:lpstr>Student Perceptions and Adoption </vt:lpstr>
      <vt:lpstr>Challenges and Limitations </vt:lpstr>
      <vt:lpstr>Issues in educational AI apps</vt:lpstr>
      <vt:lpstr>PowerPoint Presentation</vt:lpstr>
      <vt:lpstr>PowerPoint Presentation</vt:lpstr>
      <vt:lpstr>PowerPoint Presentation</vt:lpstr>
      <vt:lpstr>Study Buddy</vt:lpstr>
      <vt:lpstr>Student Survey</vt:lpstr>
      <vt:lpstr>Student Survey</vt:lpstr>
      <vt:lpstr>Student Survey</vt:lpstr>
      <vt:lpstr>Student Survey</vt:lpstr>
      <vt:lpstr>Student Survey</vt:lpstr>
      <vt:lpstr>Student Survey</vt:lpstr>
      <vt:lpstr>Student Survey</vt:lpstr>
      <vt:lpstr>Use-Case (Figma)</vt:lpstr>
      <vt:lpstr>Homepage and Modules</vt:lpstr>
      <vt:lpstr>Mathematics and Quizzing</vt:lpstr>
      <vt:lpstr>Pomodoro and Notes</vt:lpstr>
      <vt:lpstr>REferences</vt:lpstr>
      <vt:lpstr>REferences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D24125711 Rumaysa Qayyum Babulkhair</cp:lastModifiedBy>
  <cp:revision>22</cp:revision>
  <dcterms:created xsi:type="dcterms:W3CDTF">2013-01-27T09:14:16Z</dcterms:created>
  <dcterms:modified xsi:type="dcterms:W3CDTF">2025-10-01T20:45:57Z</dcterms:modified>
  <cp:category/>
</cp:coreProperties>
</file>